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0551" r:id="rId1"/>
  </p:sldMasterIdLst>
  <p:notesMasterIdLst>
    <p:notesMasterId r:id="rId30"/>
  </p:notesMasterIdLst>
  <p:handoutMasterIdLst>
    <p:handoutMasterId r:id="rId31"/>
  </p:handoutMasterIdLst>
  <p:sldIdLst>
    <p:sldId id="1317" r:id="rId2"/>
    <p:sldId id="1355" r:id="rId3"/>
    <p:sldId id="1358" r:id="rId4"/>
    <p:sldId id="1359" r:id="rId5"/>
    <p:sldId id="1319" r:id="rId6"/>
    <p:sldId id="1322" r:id="rId7"/>
    <p:sldId id="1320" r:id="rId8"/>
    <p:sldId id="1323" r:id="rId9"/>
    <p:sldId id="1344" r:id="rId10"/>
    <p:sldId id="1345" r:id="rId11"/>
    <p:sldId id="1339" r:id="rId12"/>
    <p:sldId id="1340" r:id="rId13"/>
    <p:sldId id="1341" r:id="rId14"/>
    <p:sldId id="1342" r:id="rId15"/>
    <p:sldId id="1356" r:id="rId16"/>
    <p:sldId id="1360" r:id="rId17"/>
    <p:sldId id="1357" r:id="rId18"/>
    <p:sldId id="1324" r:id="rId19"/>
    <p:sldId id="1325" r:id="rId20"/>
    <p:sldId id="1346" r:id="rId21"/>
    <p:sldId id="1349" r:id="rId22"/>
    <p:sldId id="1347" r:id="rId23"/>
    <p:sldId id="1348" r:id="rId24"/>
    <p:sldId id="1350" r:id="rId25"/>
    <p:sldId id="1351" r:id="rId26"/>
    <p:sldId id="1352" r:id="rId27"/>
    <p:sldId id="1353" r:id="rId28"/>
    <p:sldId id="1354" r:id="rId29"/>
  </p:sldIdLst>
  <p:sldSz cx="12192000" cy="6858000"/>
  <p:notesSz cx="6950075" cy="9236075"/>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guide id="3" orient="horz" pos="2909" userDrawn="1">
          <p15:clr>
            <a:srgbClr val="A4A3A4"/>
          </p15:clr>
        </p15:guide>
        <p15:guide id="4"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3C08FC"/>
    <a:srgbClr val="3399FF"/>
    <a:srgbClr val="00B0F0"/>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1" autoAdjust="0"/>
    <p:restoredTop sz="86427" autoAdjust="0"/>
  </p:normalViewPr>
  <p:slideViewPr>
    <p:cSldViewPr>
      <p:cViewPr varScale="1">
        <p:scale>
          <a:sx n="67" d="100"/>
          <a:sy n="67" d="100"/>
        </p:scale>
        <p:origin x="90" y="79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1908" y="-108"/>
      </p:cViewPr>
      <p:guideLst>
        <p:guide orient="horz" pos="2928"/>
        <p:guide pos="2160"/>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36771" y="0"/>
            <a:ext cx="3011699" cy="4621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97C665A-C930-455B-9C3E-599F6027CA34}" type="datetimeFigureOut">
              <a:rPr lang="en-US"/>
              <a:pPr>
                <a:defRPr/>
              </a:pPr>
              <a:t>8/30/2018</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36771" y="8772378"/>
            <a:ext cx="3011699" cy="4621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56D3CD9-C996-464F-8A86-A4D14E9153A2}" type="slidenum">
              <a:rPr lang="en-US"/>
              <a:pPr>
                <a:defRPr/>
              </a:pPr>
              <a:t>‹#›</a:t>
            </a:fld>
            <a:endParaRPr lang="en-US" dirty="0"/>
          </a:p>
        </p:txBody>
      </p:sp>
    </p:spTree>
    <p:extLst>
      <p:ext uri="{BB962C8B-B14F-4D97-AF65-F5344CB8AC3E}">
        <p14:creationId xmlns:p14="http://schemas.microsoft.com/office/powerpoint/2010/main" val="712210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771" y="0"/>
            <a:ext cx="3011699" cy="4621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0B0C6B-763E-41B9-A7D9-7560F5B73806}" type="datetimeFigureOut">
              <a:rPr lang="en-US"/>
              <a:pPr>
                <a:defRPr/>
              </a:pPr>
              <a:t>8/30/2018</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95008" y="4387772"/>
            <a:ext cx="5560060" cy="4155919"/>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378"/>
            <a:ext cx="3011699" cy="4621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771" y="8772378"/>
            <a:ext cx="3011699" cy="4621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3252431-3FF0-48D6-8BAD-D1817B361C29}" type="slidenum">
              <a:rPr lang="en-US"/>
              <a:pPr>
                <a:defRPr/>
              </a:pPr>
              <a:t>‹#›</a:t>
            </a:fld>
            <a:endParaRPr lang="en-US" dirty="0"/>
          </a:p>
        </p:txBody>
      </p:sp>
    </p:spTree>
    <p:extLst>
      <p:ext uri="{BB962C8B-B14F-4D97-AF65-F5344CB8AC3E}">
        <p14:creationId xmlns:p14="http://schemas.microsoft.com/office/powerpoint/2010/main" val="205824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3252431-3FF0-48D6-8BAD-D1817B361C29}" type="slidenum">
              <a:rPr lang="en-US" smtClean="0"/>
              <a:pPr>
                <a:defRPr/>
              </a:pPr>
              <a:t>9</a:t>
            </a:fld>
            <a:endParaRPr lang="en-US" dirty="0"/>
          </a:p>
        </p:txBody>
      </p:sp>
    </p:spTree>
    <p:extLst>
      <p:ext uri="{BB962C8B-B14F-4D97-AF65-F5344CB8AC3E}">
        <p14:creationId xmlns:p14="http://schemas.microsoft.com/office/powerpoint/2010/main" val="511842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3252431-3FF0-48D6-8BAD-D1817B361C29}" type="slidenum">
              <a:rPr lang="en-US" smtClean="0"/>
              <a:pPr>
                <a:defRPr/>
              </a:pPr>
              <a:t>10</a:t>
            </a:fld>
            <a:endParaRPr lang="en-US" dirty="0"/>
          </a:p>
        </p:txBody>
      </p:sp>
    </p:spTree>
    <p:extLst>
      <p:ext uri="{BB962C8B-B14F-4D97-AF65-F5344CB8AC3E}">
        <p14:creationId xmlns:p14="http://schemas.microsoft.com/office/powerpoint/2010/main" val="1428478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4400" y="677864"/>
            <a:ext cx="103632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914400" y="2601914"/>
            <a:ext cx="10363200" cy="96837"/>
          </a:xfrm>
          <a:prstGeom prst="rect">
            <a:avLst/>
          </a:prstGeom>
          <a:gradFill rotWithShape="1">
            <a:gsLst>
              <a:gs pos="0">
                <a:srgbClr val="B3020E"/>
              </a:gs>
              <a:gs pos="50000">
                <a:srgbClr val="B3020E"/>
              </a:gs>
              <a:gs pos="100000">
                <a:srgbClr val="FFFFFF"/>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a:solidFill>
                <a:srgbClr val="000000"/>
              </a:solidFill>
              <a:latin typeface="Verdana" pitchFamily="34" charset="0"/>
              <a:ea typeface="ヒラギノ角ゴ Pro W3" pitchFamily="107" charset="-128"/>
              <a:cs typeface="+mn-cs"/>
            </a:endParaRPr>
          </a:p>
        </p:txBody>
      </p:sp>
      <p:sp>
        <p:nvSpPr>
          <p:cNvPr id="5122" name="Rectangle 2"/>
          <p:cNvSpPr>
            <a:spLocks noGrp="1" noChangeArrowheads="1"/>
          </p:cNvSpPr>
          <p:nvPr>
            <p:ph type="ctrTitle"/>
          </p:nvPr>
        </p:nvSpPr>
        <p:spPr>
          <a:xfrm>
            <a:off x="914400" y="1729649"/>
            <a:ext cx="10363200" cy="786786"/>
          </a:xfrm>
        </p:spPr>
        <p:txBody>
          <a:bodyPr/>
          <a:lstStyle>
            <a:lvl1pPr>
              <a:defRPr sz="4000"/>
            </a:lvl1pPr>
          </a:lstStyle>
          <a:p>
            <a:pPr lvl="0"/>
            <a:r>
              <a:rPr lang="en-US" noProof="0" dirty="0" smtClean="0"/>
              <a:t>Click to edit Master title style</a:t>
            </a:r>
          </a:p>
        </p:txBody>
      </p:sp>
      <p:sp>
        <p:nvSpPr>
          <p:cNvPr id="5123" name="Rectangle 3"/>
          <p:cNvSpPr>
            <a:spLocks noGrp="1" noChangeArrowheads="1"/>
          </p:cNvSpPr>
          <p:nvPr>
            <p:ph type="subTitle" idx="1"/>
          </p:nvPr>
        </p:nvSpPr>
        <p:spPr>
          <a:xfrm>
            <a:off x="1929972" y="2924978"/>
            <a:ext cx="9347200" cy="914400"/>
          </a:xfrm>
        </p:spPr>
        <p:txBody>
          <a:bodyPr/>
          <a:lstStyle>
            <a:lvl1pPr marL="0" indent="0">
              <a:buFont typeface="Wingdings" pitchFamily="2" charset="2"/>
              <a:buNone/>
              <a:defRPr sz="2800"/>
            </a:lvl1pPr>
          </a:lstStyle>
          <a:p>
            <a:pPr lvl="0"/>
            <a:r>
              <a:rPr lang="en-US" noProof="0" dirty="0" smtClean="0"/>
              <a:t>Click to edit Master subtitle style</a:t>
            </a:r>
          </a:p>
        </p:txBody>
      </p:sp>
    </p:spTree>
    <p:extLst>
      <p:ext uri="{BB962C8B-B14F-4D97-AF65-F5344CB8AC3E}">
        <p14:creationId xmlns:p14="http://schemas.microsoft.com/office/powerpoint/2010/main" val="354647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7268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5118" y="304800"/>
            <a:ext cx="2669116"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5651" y="304800"/>
            <a:ext cx="7806267"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576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5" name="Group 3"/>
          <p:cNvGrpSpPr>
            <a:grpSpLocks/>
          </p:cNvGrpSpPr>
          <p:nvPr userDrawn="1"/>
        </p:nvGrpSpPr>
        <p:grpSpPr bwMode="auto">
          <a:xfrm>
            <a:off x="4984750" y="6159501"/>
            <a:ext cx="2497667" cy="296863"/>
            <a:chOff x="3644942" y="6002270"/>
            <a:chExt cx="1873263" cy="298039"/>
          </a:xfrm>
        </p:grpSpPr>
        <p:sp>
          <p:nvSpPr>
            <p:cNvPr id="6" name="Title 3"/>
            <p:cNvSpPr txBox="1">
              <a:spLocks/>
            </p:cNvSpPr>
            <p:nvPr userDrawn="1"/>
          </p:nvSpPr>
          <p:spPr bwMode="auto">
            <a:xfrm>
              <a:off x="3832268" y="6002270"/>
              <a:ext cx="1685937" cy="29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a:lstStyle>
            <a:p>
              <a:pPr>
                <a:defRPr/>
              </a:pPr>
              <a:r>
                <a:rPr lang="en-US" sz="1200" dirty="0" smtClean="0">
                  <a:solidFill>
                    <a:srgbClr val="000000"/>
                  </a:solidFill>
                </a:rPr>
                <a:t>Fresno City College</a:t>
              </a:r>
              <a:endParaRPr lang="en-US" sz="1200" dirty="0">
                <a:solidFill>
                  <a:srgbClr val="000000"/>
                </a:solidFill>
              </a:endParaRPr>
            </a:p>
          </p:txBody>
        </p:sp>
        <p:pic>
          <p:nvPicPr>
            <p:cNvPr id="7"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44942" y="6043083"/>
              <a:ext cx="230645" cy="231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8" name="Straight Connector 7"/>
          <p:cNvCxnSpPr>
            <a:cxnSpLocks noChangeShapeType="1"/>
          </p:cNvCxnSpPr>
          <p:nvPr userDrawn="1"/>
        </p:nvCxnSpPr>
        <p:spPr bwMode="auto">
          <a:xfrm>
            <a:off x="776818" y="6069013"/>
            <a:ext cx="10655300" cy="0"/>
          </a:xfrm>
          <a:prstGeom prst="line">
            <a:avLst/>
          </a:prstGeom>
          <a:noFill/>
          <a:ln w="9525">
            <a:solidFill>
              <a:schemeClr val="accent2"/>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 name="Content Placeholder 2"/>
          <p:cNvSpPr>
            <a:spLocks noGrp="1"/>
          </p:cNvSpPr>
          <p:nvPr>
            <p:ph idx="1"/>
          </p:nvPr>
        </p:nvSpPr>
        <p:spPr>
          <a:xfrm>
            <a:off x="755651" y="1752601"/>
            <a:ext cx="10668000" cy="41083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71791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5384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1" y="1752600"/>
            <a:ext cx="523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1251" y="1752600"/>
            <a:ext cx="523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015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333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872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48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8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385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6233" y="304801"/>
            <a:ext cx="10668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55651" y="1752600"/>
            <a:ext cx="10668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793730"/>
      </p:ext>
    </p:extLst>
  </p:cSld>
  <p:clrMap bg1="lt1" tx1="dk1" bg2="lt2" tx2="dk2" accent1="accent1" accent2="accent2" accent3="accent3" accent4="accent4" accent5="accent5" accent6="accent6" hlink="hlink" folHlink="folHlink"/>
  <p:sldLayoutIdLst>
    <p:sldLayoutId id="2147490552" r:id="rId1"/>
    <p:sldLayoutId id="2147490553" r:id="rId2"/>
    <p:sldLayoutId id="2147490554" r:id="rId3"/>
    <p:sldLayoutId id="2147490555" r:id="rId4"/>
    <p:sldLayoutId id="2147490556" r:id="rId5"/>
    <p:sldLayoutId id="2147490557" r:id="rId6"/>
    <p:sldLayoutId id="2147490558" r:id="rId7"/>
    <p:sldLayoutId id="2147490559" r:id="rId8"/>
    <p:sldLayoutId id="2147490560" r:id="rId9"/>
    <p:sldLayoutId id="2147490561" r:id="rId10"/>
    <p:sldLayoutId id="2147490562"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ヒラギノ角ゴ Pro W3" charset="0"/>
          <a:cs typeface="+mj-cs"/>
        </a:defRPr>
      </a:lvl1pPr>
      <a:lvl2pPr algn="l" rtl="0" eaLnBrk="0" fontAlgn="base" hangingPunct="0">
        <a:spcBef>
          <a:spcPct val="0"/>
        </a:spcBef>
        <a:spcAft>
          <a:spcPct val="0"/>
        </a:spcAft>
        <a:defRPr sz="3800">
          <a:solidFill>
            <a:schemeClr val="tx2"/>
          </a:solidFill>
          <a:latin typeface="Verdana" pitchFamily="34" charset="0"/>
          <a:ea typeface="ヒラギノ角ゴ Pro W3" charset="0"/>
        </a:defRPr>
      </a:lvl2pPr>
      <a:lvl3pPr algn="l" rtl="0" eaLnBrk="0" fontAlgn="base" hangingPunct="0">
        <a:spcBef>
          <a:spcPct val="0"/>
        </a:spcBef>
        <a:spcAft>
          <a:spcPct val="0"/>
        </a:spcAft>
        <a:defRPr sz="3800">
          <a:solidFill>
            <a:schemeClr val="tx2"/>
          </a:solidFill>
          <a:latin typeface="Verdana" pitchFamily="34" charset="0"/>
          <a:ea typeface="ヒラギノ角ゴ Pro W3" charset="0"/>
        </a:defRPr>
      </a:lvl3pPr>
      <a:lvl4pPr algn="l" rtl="0" eaLnBrk="0" fontAlgn="base" hangingPunct="0">
        <a:spcBef>
          <a:spcPct val="0"/>
        </a:spcBef>
        <a:spcAft>
          <a:spcPct val="0"/>
        </a:spcAft>
        <a:defRPr sz="3800">
          <a:solidFill>
            <a:schemeClr val="tx2"/>
          </a:solidFill>
          <a:latin typeface="Verdana" pitchFamily="34" charset="0"/>
          <a:ea typeface="ヒラギノ角ゴ Pro W3" charset="0"/>
        </a:defRPr>
      </a:lvl4pPr>
      <a:lvl5pPr algn="l" rtl="0" eaLnBrk="0" fontAlgn="base" hangingPunct="0">
        <a:spcBef>
          <a:spcPct val="0"/>
        </a:spcBef>
        <a:spcAft>
          <a:spcPct val="0"/>
        </a:spcAft>
        <a:defRPr sz="3800">
          <a:solidFill>
            <a:schemeClr val="tx2"/>
          </a:solidFill>
          <a:latin typeface="Verdana" pitchFamily="34" charset="0"/>
          <a:ea typeface="ヒラギノ角ゴ Pro W3"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ヒラギノ角ゴ Pro W3" charset="0"/>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ea typeface="ヒラギノ角ゴ Pro W3" charset="0"/>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ea typeface="ヒラギノ角ゴ Pro W3" charset="0"/>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ea typeface="ヒラギノ角ゴ Pro W3" charset="0"/>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ea typeface="ヒラギノ角ゴ Pro W3" charset="0"/>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438400" y="1828801"/>
            <a:ext cx="7772400" cy="785813"/>
          </a:xfrm>
        </p:spPr>
        <p:txBody>
          <a:bodyPr/>
          <a:lstStyle/>
          <a:p>
            <a:pPr algn="ctr" eaLnBrk="1" hangingPunct="1">
              <a:defRPr/>
            </a:pPr>
            <a:r>
              <a:rPr lang="en-US" sz="3200" b="1" dirty="0"/>
              <a:t>An Open Forum </a:t>
            </a:r>
            <a:br>
              <a:rPr lang="en-US" sz="3200" b="1" dirty="0"/>
            </a:br>
            <a:r>
              <a:rPr lang="en-US" sz="3200" b="1" dirty="0"/>
              <a:t>with Dr. Goldsmith</a:t>
            </a:r>
          </a:p>
        </p:txBody>
      </p:sp>
      <p:sp>
        <p:nvSpPr>
          <p:cNvPr id="4099" name="Rectangle 3"/>
          <p:cNvSpPr>
            <a:spLocks noGrp="1" noChangeArrowheads="1"/>
          </p:cNvSpPr>
          <p:nvPr>
            <p:ph type="subTitle" idx="1"/>
          </p:nvPr>
        </p:nvSpPr>
        <p:spPr>
          <a:xfrm>
            <a:off x="2667000" y="3505200"/>
            <a:ext cx="7010400" cy="1524000"/>
          </a:xfrm>
        </p:spPr>
        <p:txBody>
          <a:bodyPr/>
          <a:lstStyle/>
          <a:p>
            <a:pPr algn="ctr" eaLnBrk="1" hangingPunct="1">
              <a:lnSpc>
                <a:spcPct val="80000"/>
              </a:lnSpc>
              <a:buFont typeface="Wingdings" charset="0"/>
              <a:buNone/>
              <a:defRPr/>
            </a:pPr>
            <a:r>
              <a:rPr lang="en-US" sz="2000" b="1" dirty="0">
                <a:solidFill>
                  <a:srgbClr val="C00000"/>
                </a:solidFill>
              </a:rPr>
              <a:t>11:30am – 1:00pm</a:t>
            </a:r>
          </a:p>
          <a:p>
            <a:pPr algn="ctr" eaLnBrk="1" hangingPunct="1">
              <a:lnSpc>
                <a:spcPct val="80000"/>
              </a:lnSpc>
              <a:buFont typeface="Wingdings" charset="0"/>
              <a:buNone/>
              <a:defRPr/>
            </a:pPr>
            <a:r>
              <a:rPr lang="en-US" sz="2000" b="1" dirty="0">
                <a:solidFill>
                  <a:srgbClr val="C00000"/>
                </a:solidFill>
              </a:rPr>
              <a:t/>
            </a:r>
            <a:br>
              <a:rPr lang="en-US" sz="2000" b="1" dirty="0">
                <a:solidFill>
                  <a:srgbClr val="C00000"/>
                </a:solidFill>
              </a:rPr>
            </a:br>
            <a:r>
              <a:rPr lang="en-US" sz="2000" b="1" dirty="0">
                <a:solidFill>
                  <a:srgbClr val="C00000"/>
                </a:solidFill>
              </a:rPr>
              <a:t>August 23 2018</a:t>
            </a:r>
          </a:p>
          <a:p>
            <a:pPr algn="ctr" eaLnBrk="1" hangingPunct="1">
              <a:lnSpc>
                <a:spcPct val="80000"/>
              </a:lnSpc>
              <a:buFont typeface="Wingdings" charset="0"/>
              <a:buNone/>
              <a:defRPr/>
            </a:pPr>
            <a:endParaRPr lang="en-US" sz="2000" b="1" dirty="0">
              <a:solidFill>
                <a:srgbClr val="C00000"/>
              </a:solidFill>
            </a:endParaRPr>
          </a:p>
          <a:p>
            <a:pPr algn="ctr" eaLnBrk="1" hangingPunct="1">
              <a:lnSpc>
                <a:spcPct val="80000"/>
              </a:lnSpc>
              <a:buFont typeface="Wingdings" charset="0"/>
              <a:buNone/>
              <a:defRPr/>
            </a:pPr>
            <a:r>
              <a:rPr lang="en-US" sz="2000" b="1" dirty="0">
                <a:solidFill>
                  <a:srgbClr val="C00000"/>
                </a:solidFill>
              </a:rPr>
              <a:t>OAB 251</a:t>
            </a:r>
          </a:p>
        </p:txBody>
      </p:sp>
      <p:sp>
        <p:nvSpPr>
          <p:cNvPr id="2" name="TextBox 1"/>
          <p:cNvSpPr txBox="1"/>
          <p:nvPr/>
        </p:nvSpPr>
        <p:spPr>
          <a:xfrm>
            <a:off x="9639301" y="6324600"/>
            <a:ext cx="752475" cy="369332"/>
          </a:xfrm>
          <a:prstGeom prst="rect">
            <a:avLst/>
          </a:prstGeom>
          <a:noFill/>
        </p:spPr>
        <p:txBody>
          <a:bodyPr wrap="square" rtlCol="0">
            <a:spAutoFit/>
          </a:bodyPr>
          <a:lstStyle/>
          <a:p>
            <a:pPr eaLnBrk="0" hangingPunct="0"/>
            <a:r>
              <a:rPr lang="en-US" dirty="0" smtClean="0">
                <a:solidFill>
                  <a:srgbClr val="000000"/>
                </a:solidFill>
                <a:latin typeface="Verdana" pitchFamily="34" charset="0"/>
                <a:ea typeface="ヒラギノ角ゴ Pro W3" pitchFamily="107" charset="-128"/>
                <a:cs typeface="+mn-cs"/>
              </a:rPr>
              <a:t>1</a:t>
            </a:r>
            <a:endParaRPr lang="en-US" dirty="0">
              <a:solidFill>
                <a:srgbClr val="000000"/>
              </a:solidFill>
              <a:latin typeface="Verdana" pitchFamily="34" charset="0"/>
              <a:ea typeface="ヒラギノ角ゴ Pro W3" pitchFamily="107" charset="-128"/>
              <a:cs typeface="+mn-cs"/>
            </a:endParaRPr>
          </a:p>
        </p:txBody>
      </p:sp>
    </p:spTree>
    <p:extLst>
      <p:ext uri="{BB962C8B-B14F-4D97-AF65-F5344CB8AC3E}">
        <p14:creationId xmlns:p14="http://schemas.microsoft.com/office/powerpoint/2010/main" val="1593435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title="Fresno City College Watermark"/>
          <p:cNvPicPr>
            <a:picLocks noChangeAspect="1"/>
          </p:cNvPicPr>
          <p:nvPr/>
        </p:nvPicPr>
        <p:blipFill>
          <a:blip r:embed="rId3">
            <a:lum bright="70000" contrast="-70000"/>
          </a:blip>
          <a:stretch>
            <a:fillRect/>
          </a:stretch>
        </p:blipFill>
        <p:spPr>
          <a:xfrm>
            <a:off x="1875880" y="609600"/>
            <a:ext cx="8858250" cy="447675"/>
          </a:xfrm>
          <a:prstGeom prst="rect">
            <a:avLst/>
          </a:prstGeom>
        </p:spPr>
      </p:pic>
      <p:sp>
        <p:nvSpPr>
          <p:cNvPr id="20" name="Rectangle 19" title="empty 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6" name="TextBox 5"/>
          <p:cNvSpPr txBox="1"/>
          <p:nvPr/>
        </p:nvSpPr>
        <p:spPr>
          <a:xfrm>
            <a:off x="132807" y="169817"/>
            <a:ext cx="5787090" cy="461665"/>
          </a:xfrm>
          <a:prstGeom prst="rect">
            <a:avLst/>
          </a:prstGeom>
          <a:solidFill>
            <a:srgbClr val="FF0000"/>
          </a:solid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Core Measure #3: DE Course Success Rate</a:t>
            </a:r>
            <a:endParaRPr lang="en-US" sz="2400" dirty="0">
              <a:solidFill>
                <a:schemeClr val="bg1"/>
              </a:solidFill>
              <a:latin typeface="Times New Roman" panose="02020603050405020304" pitchFamily="18" charset="0"/>
              <a:cs typeface="Times New Roman" panose="02020603050405020304" pitchFamily="18" charset="0"/>
            </a:endParaRPr>
          </a:p>
        </p:txBody>
      </p:sp>
      <p:cxnSp>
        <p:nvCxnSpPr>
          <p:cNvPr id="37" name="Straight Connector 36" title="vertical dashed line"/>
          <p:cNvCxnSpPr/>
          <p:nvPr/>
        </p:nvCxnSpPr>
        <p:spPr>
          <a:xfrm>
            <a:off x="6035471" y="631482"/>
            <a:ext cx="0" cy="6150318"/>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96000" y="169816"/>
            <a:ext cx="6019800" cy="461665"/>
          </a:xfrm>
          <a:prstGeom prst="rect">
            <a:avLst/>
          </a:prstGeom>
          <a:solidFill>
            <a:srgbClr val="FF0000"/>
          </a:solidFill>
        </p:spPr>
        <p:txBody>
          <a:bodyPr wrap="square" rtlCol="0">
            <a:spAutoFit/>
          </a:bodyPr>
          <a:lstStyle/>
          <a:p>
            <a:r>
              <a:rPr lang="en-US" sz="2400" spc="-150" dirty="0" smtClean="0">
                <a:solidFill>
                  <a:schemeClr val="bg1"/>
                </a:solidFill>
                <a:latin typeface="Times New Roman" panose="02020603050405020304" pitchFamily="18" charset="0"/>
                <a:cs typeface="Times New Roman" panose="02020603050405020304" pitchFamily="18" charset="0"/>
              </a:rPr>
              <a:t>Core Measure #4: 6-Year Completion Rate (Scorecard)</a:t>
            </a:r>
            <a:endParaRPr lang="en-US" sz="2400" spc="-150" dirty="0">
              <a:solidFill>
                <a:schemeClr val="bg1"/>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135256" y="5858470"/>
            <a:ext cx="5732144" cy="923330"/>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The percentage of students successful (with a grade of A, B, C, P) in online and hybrid courses out of the total enrolled. Fall Term.</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6203542" y="5858470"/>
            <a:ext cx="5988457" cy="923330"/>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Percentage of degree, certificate, and/or transfer-seeking students starting first time and tracked for six years who completed a degree, certificate, or transfer-related outcomes.</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grpSp>
        <p:nvGrpSpPr>
          <p:cNvPr id="3" name="Group 2" title="DE Course Success Rate Exceeded Target this year"/>
          <p:cNvGrpSpPr/>
          <p:nvPr/>
        </p:nvGrpSpPr>
        <p:grpSpPr>
          <a:xfrm>
            <a:off x="165176" y="717237"/>
            <a:ext cx="5754721" cy="4692963"/>
            <a:chOff x="165176" y="717237"/>
            <a:chExt cx="5754721" cy="4692963"/>
          </a:xfrm>
        </p:grpSpPr>
        <p:pic>
          <p:nvPicPr>
            <p:cNvPr id="23" name="Picture 22" title="DE Course Success Rate has risen by 4.7% past target"/>
            <p:cNvPicPr>
              <a:picLocks noChangeAspect="1"/>
            </p:cNvPicPr>
            <p:nvPr/>
          </p:nvPicPr>
          <p:blipFill>
            <a:blip r:embed="rId4"/>
            <a:stretch>
              <a:fillRect/>
            </a:stretch>
          </p:blipFill>
          <p:spPr>
            <a:xfrm>
              <a:off x="440187" y="1676400"/>
              <a:ext cx="5276850" cy="3733800"/>
            </a:xfrm>
            <a:prstGeom prst="rect">
              <a:avLst/>
            </a:prstGeom>
          </p:spPr>
        </p:pic>
        <p:sp>
          <p:nvSpPr>
            <p:cNvPr id="30" name="TextBox 29"/>
            <p:cNvSpPr txBox="1"/>
            <p:nvPr/>
          </p:nvSpPr>
          <p:spPr>
            <a:xfrm>
              <a:off x="1947754" y="994236"/>
              <a:ext cx="1821433" cy="369332"/>
            </a:xfrm>
            <a:prstGeom prst="rect">
              <a:avLst/>
            </a:prstGeom>
            <a:noFill/>
          </p:spPr>
          <p:txBody>
            <a:bodyPr wrap="square" rtlCol="0">
              <a:spAutoFit/>
            </a:bodyPr>
            <a:lstStyle/>
            <a:p>
              <a:pPr algn="ctr"/>
              <a:r>
                <a:rPr lang="en-US" dirty="0" smtClean="0"/>
                <a:t>2017-18: </a:t>
              </a:r>
              <a:r>
                <a:rPr lang="en-US" b="1" dirty="0" smtClean="0"/>
                <a:t>68.8%</a:t>
              </a:r>
              <a:endParaRPr lang="en-US" b="1" dirty="0" smtClean="0">
                <a:solidFill>
                  <a:srgbClr val="00B050"/>
                </a:solidFill>
              </a:endParaRPr>
            </a:p>
          </p:txBody>
        </p:sp>
        <p:sp>
          <p:nvSpPr>
            <p:cNvPr id="31" name="TextBox 30"/>
            <p:cNvSpPr txBox="1"/>
            <p:nvPr/>
          </p:nvSpPr>
          <p:spPr>
            <a:xfrm>
              <a:off x="165176" y="3868944"/>
              <a:ext cx="1584410" cy="338554"/>
            </a:xfrm>
            <a:prstGeom prst="rect">
              <a:avLst/>
            </a:prstGeom>
            <a:noFill/>
          </p:spPr>
          <p:txBody>
            <a:bodyPr wrap="square" rtlCol="0">
              <a:spAutoFit/>
            </a:bodyPr>
            <a:lstStyle/>
            <a:p>
              <a:pPr algn="ctr"/>
              <a:r>
                <a:rPr lang="en-US" sz="1600" dirty="0" smtClean="0"/>
                <a:t>Baseline: </a:t>
              </a:r>
              <a:r>
                <a:rPr lang="en-US" sz="1600" b="1" dirty="0" smtClean="0"/>
                <a:t>59.3%</a:t>
              </a:r>
              <a:endParaRPr lang="en-US" sz="1600" b="1" dirty="0"/>
            </a:p>
          </p:txBody>
        </p:sp>
        <p:sp>
          <p:nvSpPr>
            <p:cNvPr id="33" name="TextBox 32"/>
            <p:cNvSpPr txBox="1"/>
            <p:nvPr/>
          </p:nvSpPr>
          <p:spPr>
            <a:xfrm>
              <a:off x="3411829" y="1674471"/>
              <a:ext cx="2508068"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66.0%</a:t>
              </a:r>
              <a:endParaRPr lang="en-US" sz="1600" b="1" dirty="0"/>
            </a:p>
          </p:txBody>
        </p:sp>
        <p:sp>
          <p:nvSpPr>
            <p:cNvPr id="34" name="TextBox 33"/>
            <p:cNvSpPr txBox="1"/>
            <p:nvPr/>
          </p:nvSpPr>
          <p:spPr>
            <a:xfrm>
              <a:off x="3594009" y="717237"/>
              <a:ext cx="1645662" cy="646331"/>
            </a:xfrm>
            <a:prstGeom prst="rect">
              <a:avLst/>
            </a:prstGeom>
            <a:noFill/>
          </p:spPr>
          <p:txBody>
            <a:bodyPr wrap="square" rtlCol="0">
              <a:spAutoFit/>
            </a:bodyPr>
            <a:lstStyle/>
            <a:p>
              <a:pPr algn="ctr"/>
              <a:r>
                <a:rPr lang="en-US" b="1" dirty="0" smtClean="0">
                  <a:solidFill>
                    <a:srgbClr val="00B050"/>
                  </a:solidFill>
                  <a:effectLst>
                    <a:outerShdw blurRad="38100" dist="38100" dir="2700000" algn="tl">
                      <a:srgbClr val="000000">
                        <a:alpha val="43137"/>
                      </a:srgbClr>
                    </a:outerShdw>
                  </a:effectLst>
                </a:rPr>
                <a:t>EXCEEDED TARGET</a:t>
              </a:r>
              <a:endParaRPr lang="en-US" b="1" dirty="0">
                <a:solidFill>
                  <a:srgbClr val="00B050"/>
                </a:solidFill>
                <a:effectLst>
                  <a:outerShdw blurRad="38100" dist="38100" dir="2700000" algn="tl">
                    <a:srgbClr val="000000">
                      <a:alpha val="43137"/>
                    </a:srgbClr>
                  </a:outerShdw>
                </a:effectLst>
              </a:endParaRPr>
            </a:p>
          </p:txBody>
        </p:sp>
        <p:sp>
          <p:nvSpPr>
            <p:cNvPr id="43" name="TextBox 42"/>
            <p:cNvSpPr txBox="1"/>
            <p:nvPr/>
          </p:nvSpPr>
          <p:spPr>
            <a:xfrm>
              <a:off x="2051209" y="1310009"/>
              <a:ext cx="2573383" cy="369332"/>
            </a:xfrm>
            <a:prstGeom prst="rect">
              <a:avLst/>
            </a:prstGeom>
            <a:noFill/>
          </p:spPr>
          <p:txBody>
            <a:bodyPr wrap="square" rtlCol="0">
              <a:spAutoFit/>
            </a:bodyPr>
            <a:lstStyle/>
            <a:p>
              <a:pPr algn="ctr"/>
              <a:r>
                <a:rPr lang="en-US" b="1" dirty="0" smtClean="0">
                  <a:solidFill>
                    <a:srgbClr val="00B050"/>
                  </a:solidFill>
                </a:rPr>
                <a:t>+4.7% over last year</a:t>
              </a:r>
              <a:endParaRPr lang="en-US" b="1" dirty="0">
                <a:solidFill>
                  <a:srgbClr val="00B050"/>
                </a:solidFill>
              </a:endParaRPr>
            </a:p>
          </p:txBody>
        </p:sp>
      </p:grpSp>
      <p:grpSp>
        <p:nvGrpSpPr>
          <p:cNvPr id="4" name="Group 3" title="Core Measure #4 has dropped this year"/>
          <p:cNvGrpSpPr/>
          <p:nvPr/>
        </p:nvGrpSpPr>
        <p:grpSpPr>
          <a:xfrm>
            <a:off x="5527466" y="1500431"/>
            <a:ext cx="6390600" cy="4085474"/>
            <a:chOff x="5527466" y="1500431"/>
            <a:chExt cx="6390600" cy="4085474"/>
          </a:xfrm>
        </p:grpSpPr>
        <p:pic>
          <p:nvPicPr>
            <p:cNvPr id="26" name="Picture 25" title="meter displaying that Core Measure #4 has dropped by 1% this year"/>
            <p:cNvPicPr>
              <a:picLocks noChangeAspect="1"/>
            </p:cNvPicPr>
            <p:nvPr/>
          </p:nvPicPr>
          <p:blipFill>
            <a:blip r:embed="rId5"/>
            <a:stretch>
              <a:fillRect/>
            </a:stretch>
          </p:blipFill>
          <p:spPr>
            <a:xfrm>
              <a:off x="6441191" y="1575880"/>
              <a:ext cx="5476875" cy="4010025"/>
            </a:xfrm>
            <a:prstGeom prst="rect">
              <a:avLst/>
            </a:prstGeom>
          </p:spPr>
        </p:pic>
        <p:sp>
          <p:nvSpPr>
            <p:cNvPr id="44" name="TextBox 43"/>
            <p:cNvSpPr txBox="1"/>
            <p:nvPr/>
          </p:nvSpPr>
          <p:spPr>
            <a:xfrm>
              <a:off x="5527466" y="1500431"/>
              <a:ext cx="3161213" cy="369332"/>
            </a:xfrm>
            <a:prstGeom prst="rect">
              <a:avLst/>
            </a:prstGeom>
            <a:noFill/>
          </p:spPr>
          <p:txBody>
            <a:bodyPr wrap="square" rtlCol="0">
              <a:spAutoFit/>
            </a:bodyPr>
            <a:lstStyle/>
            <a:p>
              <a:pPr algn="ctr"/>
              <a:r>
                <a:rPr lang="en-US" dirty="0" smtClean="0"/>
                <a:t>2017-18: </a:t>
              </a:r>
              <a:r>
                <a:rPr lang="en-US" b="1" dirty="0" smtClean="0"/>
                <a:t>41.4%</a:t>
              </a:r>
              <a:endParaRPr lang="en-US" b="1" dirty="0" smtClean="0">
                <a:solidFill>
                  <a:srgbClr val="00B050"/>
                </a:solidFill>
              </a:endParaRPr>
            </a:p>
          </p:txBody>
        </p:sp>
        <p:sp>
          <p:nvSpPr>
            <p:cNvPr id="45" name="TextBox 44"/>
            <p:cNvSpPr txBox="1"/>
            <p:nvPr/>
          </p:nvSpPr>
          <p:spPr>
            <a:xfrm>
              <a:off x="6697856" y="3822751"/>
              <a:ext cx="1086943" cy="584775"/>
            </a:xfrm>
            <a:prstGeom prst="rect">
              <a:avLst/>
            </a:prstGeom>
            <a:noFill/>
          </p:spPr>
          <p:txBody>
            <a:bodyPr wrap="square" rtlCol="0">
              <a:spAutoFit/>
            </a:bodyPr>
            <a:lstStyle/>
            <a:p>
              <a:pPr algn="ctr"/>
              <a:r>
                <a:rPr lang="en-US" sz="1600" dirty="0" smtClean="0"/>
                <a:t>Baseline: </a:t>
              </a:r>
              <a:r>
                <a:rPr lang="en-US" sz="1600" b="1" dirty="0" smtClean="0"/>
                <a:t>40.2%</a:t>
              </a:r>
              <a:endParaRPr lang="en-US" sz="1600" b="1" dirty="0"/>
            </a:p>
          </p:txBody>
        </p:sp>
        <p:sp>
          <p:nvSpPr>
            <p:cNvPr id="46" name="TextBox 45"/>
            <p:cNvSpPr txBox="1"/>
            <p:nvPr/>
          </p:nvSpPr>
          <p:spPr>
            <a:xfrm>
              <a:off x="10591800" y="3822750"/>
              <a:ext cx="1166273" cy="584775"/>
            </a:xfrm>
            <a:prstGeom prst="rect">
              <a:avLst/>
            </a:prstGeom>
            <a:noFill/>
          </p:spPr>
          <p:txBody>
            <a:bodyPr wrap="square" rtlCol="0">
              <a:spAutoFit/>
            </a:bodyPr>
            <a:lstStyle/>
            <a:p>
              <a:pPr algn="ctr"/>
              <a:r>
                <a:rPr lang="en-US" sz="1600" dirty="0" smtClean="0"/>
                <a:t>Target</a:t>
              </a:r>
              <a:r>
                <a:rPr lang="en-US" sz="1600" dirty="0"/>
                <a:t>: </a:t>
              </a:r>
              <a:r>
                <a:rPr lang="en-US" sz="1600" b="1" dirty="0" smtClean="0"/>
                <a:t>47.0%</a:t>
              </a:r>
              <a:endParaRPr lang="en-US" sz="1600" b="1" dirty="0"/>
            </a:p>
          </p:txBody>
        </p:sp>
        <p:sp>
          <p:nvSpPr>
            <p:cNvPr id="47" name="TextBox 46"/>
            <p:cNvSpPr txBox="1"/>
            <p:nvPr/>
          </p:nvSpPr>
          <p:spPr>
            <a:xfrm>
              <a:off x="6046845" y="1767539"/>
              <a:ext cx="2126526" cy="369332"/>
            </a:xfrm>
            <a:prstGeom prst="rect">
              <a:avLst/>
            </a:prstGeom>
            <a:noFill/>
          </p:spPr>
          <p:txBody>
            <a:bodyPr wrap="square" rtlCol="0">
              <a:spAutoFit/>
            </a:bodyPr>
            <a:lstStyle/>
            <a:p>
              <a:pPr algn="ctr"/>
              <a:r>
                <a:rPr lang="en-US" b="1" dirty="0" smtClean="0">
                  <a:solidFill>
                    <a:srgbClr val="FF0000"/>
                  </a:solidFill>
                </a:rPr>
                <a:t>-1.0% over last year</a:t>
              </a:r>
              <a:endParaRPr lang="en-US" b="1" dirty="0">
                <a:solidFill>
                  <a:srgbClr val="FF0000"/>
                </a:solidFill>
              </a:endParaRPr>
            </a:p>
          </p:txBody>
        </p:sp>
      </p:grpSp>
    </p:spTree>
    <p:extLst>
      <p:ext uri="{BB962C8B-B14F-4D97-AF65-F5344CB8AC3E}">
        <p14:creationId xmlns:p14="http://schemas.microsoft.com/office/powerpoint/2010/main" val="99870676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title="empty 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pic>
        <p:nvPicPr>
          <p:cNvPr id="35" name="Picture 34" title="Fresno City College Logo"/>
          <p:cNvPicPr>
            <a:picLocks noChangeAspect="1"/>
          </p:cNvPicPr>
          <p:nvPr/>
        </p:nvPicPr>
        <p:blipFill>
          <a:blip r:embed="rId2">
            <a:lum bright="70000" contrast="-70000"/>
          </a:blip>
          <a:stretch>
            <a:fillRect/>
          </a:stretch>
        </p:blipFill>
        <p:spPr>
          <a:xfrm>
            <a:off x="1875880" y="609600"/>
            <a:ext cx="8858250" cy="447675"/>
          </a:xfrm>
          <a:prstGeom prst="rect">
            <a:avLst/>
          </a:prstGeom>
        </p:spPr>
      </p:pic>
      <p:sp>
        <p:nvSpPr>
          <p:cNvPr id="6" name="TextBox 5"/>
          <p:cNvSpPr txBox="1"/>
          <p:nvPr/>
        </p:nvSpPr>
        <p:spPr>
          <a:xfrm>
            <a:off x="209005" y="169817"/>
            <a:ext cx="11821885"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#5: Basic Skills Ed Progress (Scorecard)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0" y="6160536"/>
            <a:ext cx="12192000" cy="646331"/>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Percentage of credit students tracked for six years who first enrolled in a course below transfer level in English, mathematics, and/or EMLS and completed a college-level course in the same discipline.</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444137" y="822960"/>
            <a:ext cx="1371600" cy="461665"/>
          </a:xfrm>
          <a:prstGeom prst="rect">
            <a:avLst/>
          </a:prstGeom>
          <a:noFill/>
        </p:spPr>
        <p:txBody>
          <a:bodyPr wrap="square" rtlCol="0">
            <a:spAutoFit/>
          </a:bodyPr>
          <a:lstStyle/>
          <a:p>
            <a:r>
              <a:rPr lang="en-US" sz="2400" b="1" dirty="0" smtClean="0"/>
              <a:t>Math</a:t>
            </a:r>
            <a:endParaRPr lang="en-US" sz="2400" b="1" dirty="0"/>
          </a:p>
        </p:txBody>
      </p:sp>
      <p:sp>
        <p:nvSpPr>
          <p:cNvPr id="18" name="TextBox 17"/>
          <p:cNvSpPr txBox="1"/>
          <p:nvPr/>
        </p:nvSpPr>
        <p:spPr>
          <a:xfrm>
            <a:off x="4368594" y="824227"/>
            <a:ext cx="1371600" cy="461665"/>
          </a:xfrm>
          <a:prstGeom prst="rect">
            <a:avLst/>
          </a:prstGeom>
          <a:noFill/>
        </p:spPr>
        <p:txBody>
          <a:bodyPr wrap="square" rtlCol="0">
            <a:spAutoFit/>
          </a:bodyPr>
          <a:lstStyle/>
          <a:p>
            <a:r>
              <a:rPr lang="en-US" sz="2400" b="1" dirty="0" smtClean="0"/>
              <a:t>English</a:t>
            </a:r>
          </a:p>
        </p:txBody>
      </p:sp>
      <p:sp>
        <p:nvSpPr>
          <p:cNvPr id="19" name="TextBox 18"/>
          <p:cNvSpPr txBox="1"/>
          <p:nvPr/>
        </p:nvSpPr>
        <p:spPr>
          <a:xfrm>
            <a:off x="8314917" y="822960"/>
            <a:ext cx="1371600" cy="461665"/>
          </a:xfrm>
          <a:prstGeom prst="rect">
            <a:avLst/>
          </a:prstGeom>
          <a:noFill/>
        </p:spPr>
        <p:txBody>
          <a:bodyPr wrap="square" rtlCol="0">
            <a:spAutoFit/>
          </a:bodyPr>
          <a:lstStyle/>
          <a:p>
            <a:r>
              <a:rPr lang="en-US" sz="2400" b="1" dirty="0" smtClean="0"/>
              <a:t>EMLS</a:t>
            </a:r>
          </a:p>
        </p:txBody>
      </p:sp>
      <p:grpSp>
        <p:nvGrpSpPr>
          <p:cNvPr id="2" name="Group 1" title="Math has exceeded the target area overall this year"/>
          <p:cNvGrpSpPr/>
          <p:nvPr/>
        </p:nvGrpSpPr>
        <p:grpSpPr>
          <a:xfrm>
            <a:off x="231275" y="1070975"/>
            <a:ext cx="3846833" cy="4257973"/>
            <a:chOff x="231275" y="1070975"/>
            <a:chExt cx="3846833" cy="4257973"/>
          </a:xfrm>
        </p:grpSpPr>
        <p:pic>
          <p:nvPicPr>
            <p:cNvPr id="3" name="Picture 2" title="Math has risen 1.2% over the target area this year"/>
            <p:cNvPicPr>
              <a:picLocks noChangeAspect="1"/>
            </p:cNvPicPr>
            <p:nvPr/>
          </p:nvPicPr>
          <p:blipFill>
            <a:blip r:embed="rId3"/>
            <a:stretch>
              <a:fillRect/>
            </a:stretch>
          </p:blipFill>
          <p:spPr>
            <a:xfrm>
              <a:off x="584356" y="2723179"/>
              <a:ext cx="3470026" cy="2605769"/>
            </a:xfrm>
            <a:prstGeom prst="rect">
              <a:avLst/>
            </a:prstGeom>
          </p:spPr>
        </p:pic>
        <p:sp>
          <p:nvSpPr>
            <p:cNvPr id="20" name="TextBox 19"/>
            <p:cNvSpPr txBox="1"/>
            <p:nvPr/>
          </p:nvSpPr>
          <p:spPr>
            <a:xfrm>
              <a:off x="274316" y="1312565"/>
              <a:ext cx="1925145" cy="369332"/>
            </a:xfrm>
            <a:prstGeom prst="rect">
              <a:avLst/>
            </a:prstGeom>
            <a:noFill/>
          </p:spPr>
          <p:txBody>
            <a:bodyPr wrap="square" rtlCol="0">
              <a:spAutoFit/>
            </a:bodyPr>
            <a:lstStyle/>
            <a:p>
              <a:pPr algn="ctr"/>
              <a:r>
                <a:rPr lang="en-US" dirty="0" smtClean="0"/>
                <a:t>2017-18: </a:t>
              </a:r>
              <a:r>
                <a:rPr lang="en-US" b="1" dirty="0" smtClean="0"/>
                <a:t>36.9%</a:t>
              </a:r>
              <a:endParaRPr lang="en-US" b="1" dirty="0" smtClean="0">
                <a:solidFill>
                  <a:srgbClr val="00B050"/>
                </a:solidFill>
              </a:endParaRPr>
            </a:p>
          </p:txBody>
        </p:sp>
        <p:sp>
          <p:nvSpPr>
            <p:cNvPr id="21" name="TextBox 20"/>
            <p:cNvSpPr txBox="1"/>
            <p:nvPr/>
          </p:nvSpPr>
          <p:spPr>
            <a:xfrm>
              <a:off x="1731940" y="1070975"/>
              <a:ext cx="2096587" cy="369332"/>
            </a:xfrm>
            <a:prstGeom prst="rect">
              <a:avLst/>
            </a:prstGeom>
            <a:noFill/>
          </p:spPr>
          <p:txBody>
            <a:bodyPr wrap="square" rtlCol="0">
              <a:spAutoFit/>
            </a:bodyPr>
            <a:lstStyle/>
            <a:p>
              <a:pPr algn="ctr"/>
              <a:r>
                <a:rPr lang="en-US" b="1" dirty="0" smtClean="0">
                  <a:solidFill>
                    <a:srgbClr val="00B050"/>
                  </a:solidFill>
                  <a:effectLst>
                    <a:outerShdw blurRad="38100" dist="38100" dir="2700000" algn="tl">
                      <a:srgbClr val="000000">
                        <a:alpha val="43137"/>
                      </a:srgbClr>
                    </a:outerShdw>
                  </a:effectLst>
                </a:rPr>
                <a:t>EXCEEDED TARGET</a:t>
              </a:r>
              <a:endParaRPr lang="en-US" b="1" dirty="0">
                <a:solidFill>
                  <a:srgbClr val="00B050"/>
                </a:solidFill>
                <a:effectLst>
                  <a:outerShdw blurRad="38100" dist="38100" dir="2700000" algn="tl">
                    <a:srgbClr val="000000">
                      <a:alpha val="43137"/>
                    </a:srgbClr>
                  </a:outerShdw>
                </a:effectLst>
              </a:endParaRPr>
            </a:p>
          </p:txBody>
        </p:sp>
        <p:sp>
          <p:nvSpPr>
            <p:cNvPr id="22" name="TextBox 21"/>
            <p:cNvSpPr txBox="1"/>
            <p:nvPr/>
          </p:nvSpPr>
          <p:spPr>
            <a:xfrm>
              <a:off x="547706" y="1608473"/>
              <a:ext cx="2573383" cy="369332"/>
            </a:xfrm>
            <a:prstGeom prst="rect">
              <a:avLst/>
            </a:prstGeom>
            <a:noFill/>
          </p:spPr>
          <p:txBody>
            <a:bodyPr wrap="square" rtlCol="0">
              <a:spAutoFit/>
            </a:bodyPr>
            <a:lstStyle/>
            <a:p>
              <a:pPr algn="ctr"/>
              <a:r>
                <a:rPr lang="en-US" b="1" dirty="0" smtClean="0">
                  <a:solidFill>
                    <a:srgbClr val="00B050"/>
                  </a:solidFill>
                </a:rPr>
                <a:t>+1.2% over last year</a:t>
              </a:r>
              <a:endParaRPr lang="en-US" b="1" dirty="0">
                <a:solidFill>
                  <a:srgbClr val="00B050"/>
                </a:solidFill>
              </a:endParaRPr>
            </a:p>
          </p:txBody>
        </p:sp>
        <p:sp>
          <p:nvSpPr>
            <p:cNvPr id="29" name="TextBox 28"/>
            <p:cNvSpPr txBox="1"/>
            <p:nvPr/>
          </p:nvSpPr>
          <p:spPr>
            <a:xfrm>
              <a:off x="2686239" y="2505648"/>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34.0%</a:t>
              </a:r>
              <a:endParaRPr lang="en-US" sz="1600" b="1" dirty="0"/>
            </a:p>
          </p:txBody>
        </p:sp>
        <p:sp>
          <p:nvSpPr>
            <p:cNvPr id="32" name="TextBox 31"/>
            <p:cNvSpPr txBox="1"/>
            <p:nvPr/>
          </p:nvSpPr>
          <p:spPr>
            <a:xfrm>
              <a:off x="231275" y="4307508"/>
              <a:ext cx="1584410" cy="338554"/>
            </a:xfrm>
            <a:prstGeom prst="rect">
              <a:avLst/>
            </a:prstGeom>
            <a:noFill/>
          </p:spPr>
          <p:txBody>
            <a:bodyPr wrap="square" rtlCol="0">
              <a:spAutoFit/>
            </a:bodyPr>
            <a:lstStyle/>
            <a:p>
              <a:pPr algn="ctr"/>
              <a:r>
                <a:rPr lang="en-US" sz="1600" dirty="0" smtClean="0"/>
                <a:t>Baseline: </a:t>
              </a:r>
              <a:r>
                <a:rPr lang="en-US" sz="1600" b="1" dirty="0" smtClean="0"/>
                <a:t>27.0%</a:t>
              </a:r>
              <a:endParaRPr lang="en-US" sz="1600" b="1" dirty="0"/>
            </a:p>
          </p:txBody>
        </p:sp>
      </p:grpSp>
      <p:grpSp>
        <p:nvGrpSpPr>
          <p:cNvPr id="5" name="Group 4" title="English has exceeded the target area by 1.4% this year"/>
          <p:cNvGrpSpPr/>
          <p:nvPr/>
        </p:nvGrpSpPr>
        <p:grpSpPr>
          <a:xfrm>
            <a:off x="4054382" y="1048816"/>
            <a:ext cx="3996075" cy="4220623"/>
            <a:chOff x="4054382" y="1048816"/>
            <a:chExt cx="3996075" cy="4220623"/>
          </a:xfrm>
        </p:grpSpPr>
        <p:pic>
          <p:nvPicPr>
            <p:cNvPr id="7" name="Picture 6" title="Meter showing that English has exceeded the target area by 1.4%"/>
            <p:cNvPicPr>
              <a:picLocks noChangeAspect="1"/>
            </p:cNvPicPr>
            <p:nvPr/>
          </p:nvPicPr>
          <p:blipFill>
            <a:blip r:embed="rId4"/>
            <a:stretch>
              <a:fillRect/>
            </a:stretch>
          </p:blipFill>
          <p:spPr>
            <a:xfrm>
              <a:off x="4368594" y="2722154"/>
              <a:ext cx="3567499" cy="2547285"/>
            </a:xfrm>
            <a:prstGeom prst="rect">
              <a:avLst/>
            </a:prstGeom>
          </p:spPr>
        </p:pic>
        <p:grpSp>
          <p:nvGrpSpPr>
            <p:cNvPr id="4" name="Group 3"/>
            <p:cNvGrpSpPr/>
            <p:nvPr/>
          </p:nvGrpSpPr>
          <p:grpSpPr>
            <a:xfrm>
              <a:off x="4054382" y="1048816"/>
              <a:ext cx="3996075" cy="3600912"/>
              <a:chOff x="4054382" y="1048816"/>
              <a:chExt cx="3996075" cy="3600912"/>
            </a:xfrm>
          </p:grpSpPr>
          <p:sp>
            <p:nvSpPr>
              <p:cNvPr id="23" name="TextBox 22"/>
              <p:cNvSpPr txBox="1"/>
              <p:nvPr/>
            </p:nvSpPr>
            <p:spPr>
              <a:xfrm>
                <a:off x="4230502" y="1299872"/>
                <a:ext cx="1941308" cy="369332"/>
              </a:xfrm>
              <a:prstGeom prst="rect">
                <a:avLst/>
              </a:prstGeom>
              <a:noFill/>
            </p:spPr>
            <p:txBody>
              <a:bodyPr wrap="square" rtlCol="0">
                <a:spAutoFit/>
              </a:bodyPr>
              <a:lstStyle/>
              <a:p>
                <a:pPr algn="ctr"/>
                <a:r>
                  <a:rPr lang="en-US" dirty="0" smtClean="0"/>
                  <a:t>2017-18: </a:t>
                </a:r>
                <a:r>
                  <a:rPr lang="en-US" b="1" dirty="0" smtClean="0"/>
                  <a:t>37.2%</a:t>
                </a:r>
                <a:endParaRPr lang="en-US" b="1" dirty="0" smtClean="0">
                  <a:solidFill>
                    <a:srgbClr val="00B050"/>
                  </a:solidFill>
                </a:endParaRPr>
              </a:p>
            </p:txBody>
          </p:sp>
          <p:sp>
            <p:nvSpPr>
              <p:cNvPr id="24" name="TextBox 23"/>
              <p:cNvSpPr txBox="1"/>
              <p:nvPr/>
            </p:nvSpPr>
            <p:spPr>
              <a:xfrm>
                <a:off x="5689411" y="1048816"/>
                <a:ext cx="2096587" cy="369332"/>
              </a:xfrm>
              <a:prstGeom prst="rect">
                <a:avLst/>
              </a:prstGeom>
              <a:noFill/>
            </p:spPr>
            <p:txBody>
              <a:bodyPr wrap="square" rtlCol="0">
                <a:spAutoFit/>
              </a:bodyPr>
              <a:lstStyle/>
              <a:p>
                <a:pPr algn="ctr"/>
                <a:r>
                  <a:rPr lang="en-US" b="1" dirty="0" smtClean="0">
                    <a:solidFill>
                      <a:srgbClr val="00B050"/>
                    </a:solidFill>
                    <a:effectLst>
                      <a:outerShdw blurRad="38100" dist="38100" dir="2700000" algn="tl">
                        <a:srgbClr val="000000">
                          <a:alpha val="43137"/>
                        </a:srgbClr>
                      </a:outerShdw>
                    </a:effectLst>
                  </a:rPr>
                  <a:t>EXCEEDED TARGET</a:t>
                </a:r>
                <a:endParaRPr lang="en-US" b="1" dirty="0">
                  <a:solidFill>
                    <a:srgbClr val="00B050"/>
                  </a:solidFill>
                  <a:effectLst>
                    <a:outerShdw blurRad="38100" dist="38100" dir="2700000" algn="tl">
                      <a:srgbClr val="000000">
                        <a:alpha val="43137"/>
                      </a:srgbClr>
                    </a:outerShdw>
                  </a:effectLst>
                </a:endParaRPr>
              </a:p>
            </p:txBody>
          </p:sp>
          <p:sp>
            <p:nvSpPr>
              <p:cNvPr id="25" name="TextBox 24"/>
              <p:cNvSpPr txBox="1"/>
              <p:nvPr/>
            </p:nvSpPr>
            <p:spPr>
              <a:xfrm>
                <a:off x="4503892" y="1595780"/>
                <a:ext cx="2573383" cy="369332"/>
              </a:xfrm>
              <a:prstGeom prst="rect">
                <a:avLst/>
              </a:prstGeom>
              <a:noFill/>
            </p:spPr>
            <p:txBody>
              <a:bodyPr wrap="square" rtlCol="0">
                <a:spAutoFit/>
              </a:bodyPr>
              <a:lstStyle/>
              <a:p>
                <a:pPr algn="ctr"/>
                <a:r>
                  <a:rPr lang="en-US" b="1" dirty="0" smtClean="0">
                    <a:solidFill>
                      <a:srgbClr val="00B050"/>
                    </a:solidFill>
                  </a:rPr>
                  <a:t>+1.4% over last year</a:t>
                </a:r>
                <a:endParaRPr lang="en-US" b="1" dirty="0">
                  <a:solidFill>
                    <a:srgbClr val="00B050"/>
                  </a:solidFill>
                </a:endParaRPr>
              </a:p>
            </p:txBody>
          </p:sp>
          <p:sp>
            <p:nvSpPr>
              <p:cNvPr id="30" name="TextBox 29"/>
              <p:cNvSpPr txBox="1"/>
              <p:nvPr/>
            </p:nvSpPr>
            <p:spPr>
              <a:xfrm>
                <a:off x="6658588" y="2627423"/>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35.0%</a:t>
                </a:r>
                <a:endParaRPr lang="en-US" sz="1600" b="1" dirty="0"/>
              </a:p>
            </p:txBody>
          </p:sp>
          <p:sp>
            <p:nvSpPr>
              <p:cNvPr id="33" name="TextBox 32"/>
              <p:cNvSpPr txBox="1"/>
              <p:nvPr/>
            </p:nvSpPr>
            <p:spPr>
              <a:xfrm>
                <a:off x="4054382" y="4311174"/>
                <a:ext cx="1584410" cy="338554"/>
              </a:xfrm>
              <a:prstGeom prst="rect">
                <a:avLst/>
              </a:prstGeom>
              <a:noFill/>
            </p:spPr>
            <p:txBody>
              <a:bodyPr wrap="square" rtlCol="0">
                <a:spAutoFit/>
              </a:bodyPr>
              <a:lstStyle/>
              <a:p>
                <a:pPr algn="ctr"/>
                <a:r>
                  <a:rPr lang="en-US" sz="1600" dirty="0" smtClean="0"/>
                  <a:t>Baseline: </a:t>
                </a:r>
                <a:r>
                  <a:rPr lang="en-US" sz="1600" b="1" dirty="0" smtClean="0"/>
                  <a:t>30.8%</a:t>
                </a:r>
                <a:endParaRPr lang="en-US" sz="1600" b="1" dirty="0"/>
              </a:p>
            </p:txBody>
          </p:sp>
        </p:grpSp>
      </p:grpSp>
      <p:grpSp>
        <p:nvGrpSpPr>
          <p:cNvPr id="8" name="Group 7" title="EMLS has exceeded the target area this year"/>
          <p:cNvGrpSpPr/>
          <p:nvPr/>
        </p:nvGrpSpPr>
        <p:grpSpPr>
          <a:xfrm>
            <a:off x="7977913" y="1057279"/>
            <a:ext cx="3961533" cy="4307408"/>
            <a:chOff x="7977913" y="1057279"/>
            <a:chExt cx="3961533" cy="4307408"/>
          </a:xfrm>
        </p:grpSpPr>
        <p:pic>
          <p:nvPicPr>
            <p:cNvPr id="9" name="Picture 8" title="Meter showing EMLS has increased by 4.3% this past year"/>
            <p:cNvPicPr>
              <a:picLocks noChangeAspect="1"/>
            </p:cNvPicPr>
            <p:nvPr/>
          </p:nvPicPr>
          <p:blipFill>
            <a:blip r:embed="rId5"/>
            <a:stretch>
              <a:fillRect/>
            </a:stretch>
          </p:blipFill>
          <p:spPr>
            <a:xfrm>
              <a:off x="8189998" y="2687438"/>
              <a:ext cx="3749448" cy="2677249"/>
            </a:xfrm>
            <a:prstGeom prst="rect">
              <a:avLst/>
            </a:prstGeom>
          </p:spPr>
        </p:pic>
        <p:sp>
          <p:nvSpPr>
            <p:cNvPr id="26" name="TextBox 25"/>
            <p:cNvSpPr txBox="1"/>
            <p:nvPr/>
          </p:nvSpPr>
          <p:spPr>
            <a:xfrm>
              <a:off x="8296255" y="1299322"/>
              <a:ext cx="1932705" cy="369332"/>
            </a:xfrm>
            <a:prstGeom prst="rect">
              <a:avLst/>
            </a:prstGeom>
            <a:noFill/>
          </p:spPr>
          <p:txBody>
            <a:bodyPr wrap="square" rtlCol="0">
              <a:spAutoFit/>
            </a:bodyPr>
            <a:lstStyle/>
            <a:p>
              <a:pPr algn="ctr"/>
              <a:r>
                <a:rPr lang="en-US" dirty="0" smtClean="0"/>
                <a:t>2017-18: </a:t>
              </a:r>
              <a:r>
                <a:rPr lang="en-US" b="1" dirty="0" smtClean="0"/>
                <a:t>36.4%</a:t>
              </a:r>
              <a:endParaRPr lang="en-US" b="1" dirty="0" smtClean="0">
                <a:solidFill>
                  <a:srgbClr val="00B050"/>
                </a:solidFill>
              </a:endParaRPr>
            </a:p>
          </p:txBody>
        </p:sp>
        <p:sp>
          <p:nvSpPr>
            <p:cNvPr id="27" name="TextBox 26"/>
            <p:cNvSpPr txBox="1"/>
            <p:nvPr/>
          </p:nvSpPr>
          <p:spPr>
            <a:xfrm>
              <a:off x="9704473" y="1057279"/>
              <a:ext cx="2096587" cy="369332"/>
            </a:xfrm>
            <a:prstGeom prst="rect">
              <a:avLst/>
            </a:prstGeom>
            <a:noFill/>
          </p:spPr>
          <p:txBody>
            <a:bodyPr wrap="square" rtlCol="0">
              <a:spAutoFit/>
            </a:bodyPr>
            <a:lstStyle/>
            <a:p>
              <a:pPr algn="ctr"/>
              <a:r>
                <a:rPr lang="en-US" b="1" dirty="0" smtClean="0">
                  <a:solidFill>
                    <a:srgbClr val="00B050"/>
                  </a:solidFill>
                  <a:effectLst>
                    <a:outerShdw blurRad="38100" dist="38100" dir="2700000" algn="tl">
                      <a:srgbClr val="000000">
                        <a:alpha val="43137"/>
                      </a:srgbClr>
                    </a:outerShdw>
                  </a:effectLst>
                </a:rPr>
                <a:t>EXCEEDED TARGET</a:t>
              </a:r>
              <a:endParaRPr lang="en-US" b="1" dirty="0">
                <a:solidFill>
                  <a:srgbClr val="00B050"/>
                </a:solidFill>
                <a:effectLst>
                  <a:outerShdw blurRad="38100" dist="38100" dir="2700000" algn="tl">
                    <a:srgbClr val="000000">
                      <a:alpha val="43137"/>
                    </a:srgbClr>
                  </a:outerShdw>
                </a:effectLst>
              </a:endParaRPr>
            </a:p>
          </p:txBody>
        </p:sp>
        <p:sp>
          <p:nvSpPr>
            <p:cNvPr id="28" name="TextBox 27"/>
            <p:cNvSpPr txBox="1"/>
            <p:nvPr/>
          </p:nvSpPr>
          <p:spPr>
            <a:xfrm>
              <a:off x="8347574" y="1608293"/>
              <a:ext cx="2573383" cy="369332"/>
            </a:xfrm>
            <a:prstGeom prst="rect">
              <a:avLst/>
            </a:prstGeom>
            <a:noFill/>
          </p:spPr>
          <p:txBody>
            <a:bodyPr wrap="square" rtlCol="0">
              <a:spAutoFit/>
            </a:bodyPr>
            <a:lstStyle/>
            <a:p>
              <a:pPr algn="ctr"/>
              <a:r>
                <a:rPr lang="en-US" b="1" dirty="0" smtClean="0">
                  <a:solidFill>
                    <a:srgbClr val="00B050"/>
                  </a:solidFill>
                </a:rPr>
                <a:t>+4.3% over last year</a:t>
              </a:r>
              <a:endParaRPr lang="en-US" b="1" dirty="0">
                <a:solidFill>
                  <a:srgbClr val="00B050"/>
                </a:solidFill>
              </a:endParaRPr>
            </a:p>
          </p:txBody>
        </p:sp>
        <p:sp>
          <p:nvSpPr>
            <p:cNvPr id="31" name="TextBox 30"/>
            <p:cNvSpPr txBox="1"/>
            <p:nvPr/>
          </p:nvSpPr>
          <p:spPr>
            <a:xfrm>
              <a:off x="8074184" y="2674925"/>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31.0%</a:t>
              </a:r>
              <a:endParaRPr lang="en-US" sz="1600" b="1" dirty="0"/>
            </a:p>
          </p:txBody>
        </p:sp>
        <p:sp>
          <p:nvSpPr>
            <p:cNvPr id="34" name="TextBox 33"/>
            <p:cNvSpPr txBox="1"/>
            <p:nvPr/>
          </p:nvSpPr>
          <p:spPr>
            <a:xfrm>
              <a:off x="7977913" y="4307508"/>
              <a:ext cx="1584410" cy="338554"/>
            </a:xfrm>
            <a:prstGeom prst="rect">
              <a:avLst/>
            </a:prstGeom>
            <a:noFill/>
          </p:spPr>
          <p:txBody>
            <a:bodyPr wrap="square" rtlCol="0">
              <a:spAutoFit/>
            </a:bodyPr>
            <a:lstStyle/>
            <a:p>
              <a:pPr algn="ctr"/>
              <a:r>
                <a:rPr lang="en-US" sz="1600" dirty="0" smtClean="0"/>
                <a:t>Baseline: </a:t>
              </a:r>
              <a:r>
                <a:rPr lang="en-US" sz="1600" b="1" dirty="0" smtClean="0"/>
                <a:t>28.4%</a:t>
              </a:r>
              <a:endParaRPr lang="en-US" sz="1600" b="1" dirty="0"/>
            </a:p>
          </p:txBody>
        </p:sp>
      </p:grpSp>
      <p:cxnSp>
        <p:nvCxnSpPr>
          <p:cNvPr id="36" name="Straight Connector 35" title="vertical dotted line"/>
          <p:cNvCxnSpPr/>
          <p:nvPr/>
        </p:nvCxnSpPr>
        <p:spPr>
          <a:xfrm>
            <a:off x="4054382" y="653141"/>
            <a:ext cx="0" cy="5337576"/>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title="vertical dotted line"/>
          <p:cNvCxnSpPr/>
          <p:nvPr/>
        </p:nvCxnSpPr>
        <p:spPr>
          <a:xfrm>
            <a:off x="8050457" y="640078"/>
            <a:ext cx="0" cy="5337576"/>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644680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title="Fresno City College "/>
          <p:cNvPicPr>
            <a:picLocks noChangeAspect="1"/>
          </p:cNvPicPr>
          <p:nvPr/>
        </p:nvPicPr>
        <p:blipFill>
          <a:blip r:embed="rId2">
            <a:lum bright="70000" contrast="-70000"/>
          </a:blip>
          <a:stretch>
            <a:fillRect/>
          </a:stretch>
        </p:blipFill>
        <p:spPr>
          <a:xfrm>
            <a:off x="1875880" y="609600"/>
            <a:ext cx="8858250" cy="447675"/>
          </a:xfrm>
          <a:prstGeom prst="rect">
            <a:avLst/>
          </a:prstGeom>
        </p:spPr>
      </p:pic>
      <p:sp>
        <p:nvSpPr>
          <p:cNvPr id="20" name="Rectangle 19" title="empty 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pic>
        <p:nvPicPr>
          <p:cNvPr id="2" name="Picture 1" title="Meter showing that Transfer English 1st year has risen by 4.6% over the last year"/>
          <p:cNvPicPr>
            <a:picLocks noChangeAspect="1"/>
          </p:cNvPicPr>
          <p:nvPr/>
        </p:nvPicPr>
        <p:blipFill>
          <a:blip r:embed="rId3"/>
          <a:stretch>
            <a:fillRect/>
          </a:stretch>
        </p:blipFill>
        <p:spPr>
          <a:xfrm>
            <a:off x="926967" y="2128922"/>
            <a:ext cx="4407033" cy="3472208"/>
          </a:xfrm>
          <a:prstGeom prst="rect">
            <a:avLst/>
          </a:prstGeom>
        </p:spPr>
      </p:pic>
      <p:pic>
        <p:nvPicPr>
          <p:cNvPr id="4" name="Picture 3" title="Transfer English 2nd Year has risen by 3.9% over the last year"/>
          <p:cNvPicPr>
            <a:picLocks noChangeAspect="1"/>
          </p:cNvPicPr>
          <p:nvPr/>
        </p:nvPicPr>
        <p:blipFill>
          <a:blip r:embed="rId4"/>
          <a:stretch>
            <a:fillRect/>
          </a:stretch>
        </p:blipFill>
        <p:spPr>
          <a:xfrm>
            <a:off x="7131634" y="2133600"/>
            <a:ext cx="4755565" cy="3517137"/>
          </a:xfrm>
          <a:prstGeom prst="rect">
            <a:avLst/>
          </a:prstGeom>
        </p:spPr>
      </p:pic>
      <p:sp>
        <p:nvSpPr>
          <p:cNvPr id="6" name="TextBox 5"/>
          <p:cNvSpPr txBox="1"/>
          <p:nvPr/>
        </p:nvSpPr>
        <p:spPr>
          <a:xfrm>
            <a:off x="209005" y="169817"/>
            <a:ext cx="11821885"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#6-1: Transfer Level English (Scorecard)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0" y="6160536"/>
            <a:ext cx="12192000" cy="646331"/>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The percentage of first-time students in a year who complete 6 units and attempt and Math or English in their first year who complete a transfer-level course in English in their first or second year. </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475855" y="824227"/>
            <a:ext cx="4265962" cy="461665"/>
          </a:xfrm>
          <a:prstGeom prst="rect">
            <a:avLst/>
          </a:prstGeom>
          <a:noFill/>
        </p:spPr>
        <p:txBody>
          <a:bodyPr wrap="square" rtlCol="0">
            <a:spAutoFit/>
          </a:bodyPr>
          <a:lstStyle/>
          <a:p>
            <a:r>
              <a:rPr lang="en-US" sz="2400" b="1" dirty="0" smtClean="0"/>
              <a:t>Transfer English – 1st Year</a:t>
            </a:r>
          </a:p>
        </p:txBody>
      </p:sp>
      <p:sp>
        <p:nvSpPr>
          <p:cNvPr id="19" name="TextBox 18"/>
          <p:cNvSpPr txBox="1"/>
          <p:nvPr/>
        </p:nvSpPr>
        <p:spPr>
          <a:xfrm>
            <a:off x="6907454" y="822960"/>
            <a:ext cx="4446346" cy="461665"/>
          </a:xfrm>
          <a:prstGeom prst="rect">
            <a:avLst/>
          </a:prstGeom>
          <a:noFill/>
        </p:spPr>
        <p:txBody>
          <a:bodyPr wrap="square" rtlCol="0">
            <a:spAutoFit/>
          </a:bodyPr>
          <a:lstStyle/>
          <a:p>
            <a:r>
              <a:rPr lang="en-US" sz="2400" b="1" dirty="0" smtClean="0"/>
              <a:t>Transfer English – 2nd Year</a:t>
            </a:r>
          </a:p>
        </p:txBody>
      </p:sp>
      <p:sp>
        <p:nvSpPr>
          <p:cNvPr id="23" name="TextBox 22"/>
          <p:cNvSpPr txBox="1"/>
          <p:nvPr/>
        </p:nvSpPr>
        <p:spPr>
          <a:xfrm>
            <a:off x="2877012" y="1632278"/>
            <a:ext cx="2075988" cy="369332"/>
          </a:xfrm>
          <a:prstGeom prst="rect">
            <a:avLst/>
          </a:prstGeom>
          <a:noFill/>
        </p:spPr>
        <p:txBody>
          <a:bodyPr wrap="square" rtlCol="0">
            <a:spAutoFit/>
          </a:bodyPr>
          <a:lstStyle/>
          <a:p>
            <a:pPr algn="ctr"/>
            <a:r>
              <a:rPr lang="en-US" dirty="0" smtClean="0"/>
              <a:t>2017-18: </a:t>
            </a:r>
            <a:r>
              <a:rPr lang="en-US" b="1" dirty="0" smtClean="0"/>
              <a:t>29.1%</a:t>
            </a:r>
            <a:endParaRPr lang="en-US" b="1" dirty="0" smtClean="0">
              <a:solidFill>
                <a:srgbClr val="00B050"/>
              </a:solidFill>
            </a:endParaRPr>
          </a:p>
        </p:txBody>
      </p:sp>
      <p:sp>
        <p:nvSpPr>
          <p:cNvPr id="25" name="TextBox 24"/>
          <p:cNvSpPr txBox="1"/>
          <p:nvPr/>
        </p:nvSpPr>
        <p:spPr>
          <a:xfrm>
            <a:off x="3009509" y="1911980"/>
            <a:ext cx="2566664" cy="369332"/>
          </a:xfrm>
          <a:prstGeom prst="rect">
            <a:avLst/>
          </a:prstGeom>
          <a:noFill/>
        </p:spPr>
        <p:txBody>
          <a:bodyPr wrap="square" rtlCol="0">
            <a:spAutoFit/>
          </a:bodyPr>
          <a:lstStyle/>
          <a:p>
            <a:pPr algn="ctr"/>
            <a:r>
              <a:rPr lang="en-US" b="1" dirty="0" smtClean="0">
                <a:solidFill>
                  <a:srgbClr val="00B050"/>
                </a:solidFill>
              </a:rPr>
              <a:t>+4.6% over last year</a:t>
            </a:r>
            <a:endParaRPr lang="en-US" b="1" dirty="0">
              <a:solidFill>
                <a:srgbClr val="00B050"/>
              </a:solidFill>
            </a:endParaRPr>
          </a:p>
        </p:txBody>
      </p:sp>
      <p:sp>
        <p:nvSpPr>
          <p:cNvPr id="26" name="TextBox 25"/>
          <p:cNvSpPr txBox="1"/>
          <p:nvPr/>
        </p:nvSpPr>
        <p:spPr>
          <a:xfrm>
            <a:off x="8178948" y="1706935"/>
            <a:ext cx="2343692" cy="369332"/>
          </a:xfrm>
          <a:prstGeom prst="rect">
            <a:avLst/>
          </a:prstGeom>
          <a:noFill/>
        </p:spPr>
        <p:txBody>
          <a:bodyPr wrap="square" rtlCol="0">
            <a:spAutoFit/>
          </a:bodyPr>
          <a:lstStyle/>
          <a:p>
            <a:pPr algn="ctr"/>
            <a:r>
              <a:rPr lang="en-US" dirty="0" smtClean="0"/>
              <a:t>2017-18: </a:t>
            </a:r>
            <a:r>
              <a:rPr lang="en-US" b="1" dirty="0" smtClean="0"/>
              <a:t>44.1%</a:t>
            </a:r>
            <a:endParaRPr lang="en-US" b="1" dirty="0" smtClean="0">
              <a:solidFill>
                <a:srgbClr val="00B050"/>
              </a:solidFill>
            </a:endParaRPr>
          </a:p>
        </p:txBody>
      </p:sp>
      <p:sp>
        <p:nvSpPr>
          <p:cNvPr id="28" name="TextBox 27"/>
          <p:cNvSpPr txBox="1"/>
          <p:nvPr/>
        </p:nvSpPr>
        <p:spPr>
          <a:xfrm>
            <a:off x="8064177" y="2001884"/>
            <a:ext cx="2573383" cy="369332"/>
          </a:xfrm>
          <a:prstGeom prst="rect">
            <a:avLst/>
          </a:prstGeom>
          <a:noFill/>
        </p:spPr>
        <p:txBody>
          <a:bodyPr wrap="square" rtlCol="0">
            <a:spAutoFit/>
          </a:bodyPr>
          <a:lstStyle/>
          <a:p>
            <a:pPr algn="ctr"/>
            <a:r>
              <a:rPr lang="en-US" b="1" dirty="0" smtClean="0">
                <a:solidFill>
                  <a:srgbClr val="00B050"/>
                </a:solidFill>
              </a:rPr>
              <a:t>+3.9% over last year</a:t>
            </a:r>
            <a:endParaRPr lang="en-US" b="1" dirty="0">
              <a:solidFill>
                <a:srgbClr val="00B050"/>
              </a:solidFill>
            </a:endParaRPr>
          </a:p>
        </p:txBody>
      </p:sp>
      <p:sp>
        <p:nvSpPr>
          <p:cNvPr id="30" name="TextBox 29"/>
          <p:cNvSpPr txBox="1"/>
          <p:nvPr/>
        </p:nvSpPr>
        <p:spPr>
          <a:xfrm>
            <a:off x="4719801" y="3973982"/>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38.0%</a:t>
            </a:r>
            <a:endParaRPr lang="en-US" sz="1600" b="1" dirty="0"/>
          </a:p>
        </p:txBody>
      </p:sp>
      <p:sp>
        <p:nvSpPr>
          <p:cNvPr id="31" name="TextBox 30"/>
          <p:cNvSpPr txBox="1"/>
          <p:nvPr/>
        </p:nvSpPr>
        <p:spPr>
          <a:xfrm>
            <a:off x="10800131" y="3947425"/>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56.0%</a:t>
            </a:r>
            <a:endParaRPr lang="en-US" sz="1600" b="1" dirty="0"/>
          </a:p>
        </p:txBody>
      </p:sp>
      <p:sp>
        <p:nvSpPr>
          <p:cNvPr id="33" name="TextBox 32"/>
          <p:cNvSpPr txBox="1"/>
          <p:nvPr/>
        </p:nvSpPr>
        <p:spPr>
          <a:xfrm>
            <a:off x="108910" y="3975775"/>
            <a:ext cx="1584410" cy="338554"/>
          </a:xfrm>
          <a:prstGeom prst="rect">
            <a:avLst/>
          </a:prstGeom>
          <a:noFill/>
        </p:spPr>
        <p:txBody>
          <a:bodyPr wrap="square" rtlCol="0">
            <a:spAutoFit/>
          </a:bodyPr>
          <a:lstStyle/>
          <a:p>
            <a:pPr algn="ctr"/>
            <a:r>
              <a:rPr lang="en-US" sz="1600" dirty="0" smtClean="0"/>
              <a:t>Baseline: </a:t>
            </a:r>
            <a:r>
              <a:rPr lang="en-US" sz="1600" b="1" dirty="0" smtClean="0"/>
              <a:t>16.7%</a:t>
            </a:r>
            <a:endParaRPr lang="en-US" sz="1600" b="1" dirty="0"/>
          </a:p>
        </p:txBody>
      </p:sp>
      <p:sp>
        <p:nvSpPr>
          <p:cNvPr id="34" name="TextBox 33"/>
          <p:cNvSpPr txBox="1"/>
          <p:nvPr/>
        </p:nvSpPr>
        <p:spPr>
          <a:xfrm>
            <a:off x="6130261" y="3973982"/>
            <a:ext cx="1584410" cy="338554"/>
          </a:xfrm>
          <a:prstGeom prst="rect">
            <a:avLst/>
          </a:prstGeom>
          <a:noFill/>
        </p:spPr>
        <p:txBody>
          <a:bodyPr wrap="square" rtlCol="0">
            <a:spAutoFit/>
          </a:bodyPr>
          <a:lstStyle/>
          <a:p>
            <a:pPr algn="ctr"/>
            <a:r>
              <a:rPr lang="en-US" sz="1600" dirty="0" smtClean="0"/>
              <a:t>Baseline: </a:t>
            </a:r>
            <a:r>
              <a:rPr lang="en-US" sz="1600" b="1" dirty="0" smtClean="0"/>
              <a:t>32.3%</a:t>
            </a:r>
            <a:endParaRPr lang="en-US" sz="1600" b="1" dirty="0"/>
          </a:p>
        </p:txBody>
      </p:sp>
      <p:cxnSp>
        <p:nvCxnSpPr>
          <p:cNvPr id="37" name="Straight Connector 36" title="vertical dotted line"/>
          <p:cNvCxnSpPr/>
          <p:nvPr/>
        </p:nvCxnSpPr>
        <p:spPr>
          <a:xfrm>
            <a:off x="6111670" y="631482"/>
            <a:ext cx="0" cy="5337576"/>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61722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1000"/>
                                        <p:tgtEl>
                                          <p:spTgt spid="33"/>
                                        </p:tgtEl>
                                      </p:cBhvr>
                                    </p:animEffect>
                                    <p:anim calcmode="lin" valueType="num">
                                      <p:cBhvr>
                                        <p:cTn id="13" dur="1000" fill="hold"/>
                                        <p:tgtEl>
                                          <p:spTgt spid="33"/>
                                        </p:tgtEl>
                                        <p:attrNameLst>
                                          <p:attrName>ppt_x</p:attrName>
                                        </p:attrNameLst>
                                      </p:cBhvr>
                                      <p:tavLst>
                                        <p:tav tm="0">
                                          <p:val>
                                            <p:strVal val="#ppt_x"/>
                                          </p:val>
                                        </p:tav>
                                        <p:tav tm="100000">
                                          <p:val>
                                            <p:strVal val="#ppt_x"/>
                                          </p:val>
                                        </p:tav>
                                      </p:tavLst>
                                    </p:anim>
                                    <p:anim calcmode="lin" valueType="num">
                                      <p:cBhvr>
                                        <p:cTn id="14" dur="1000" fill="hold"/>
                                        <p:tgtEl>
                                          <p:spTgt spid="3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anim calcmode="lin" valueType="num">
                                      <p:cBhvr>
                                        <p:cTn id="18" dur="1000" fill="hold"/>
                                        <p:tgtEl>
                                          <p:spTgt spid="23"/>
                                        </p:tgtEl>
                                        <p:attrNameLst>
                                          <p:attrName>ppt_x</p:attrName>
                                        </p:attrNameLst>
                                      </p:cBhvr>
                                      <p:tavLst>
                                        <p:tav tm="0">
                                          <p:val>
                                            <p:strVal val="#ppt_x"/>
                                          </p:val>
                                        </p:tav>
                                        <p:tav tm="100000">
                                          <p:val>
                                            <p:strVal val="#ppt_x"/>
                                          </p:val>
                                        </p:tav>
                                      </p:tavLst>
                                    </p:anim>
                                    <p:anim calcmode="lin" valueType="num">
                                      <p:cBhvr>
                                        <p:cTn id="19" dur="1000" fill="hold"/>
                                        <p:tgtEl>
                                          <p:spTgt spid="2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anim calcmode="lin" valueType="num">
                                      <p:cBhvr>
                                        <p:cTn id="33" dur="1000" fill="hold"/>
                                        <p:tgtEl>
                                          <p:spTgt spid="2"/>
                                        </p:tgtEl>
                                        <p:attrNameLst>
                                          <p:attrName>ppt_x</p:attrName>
                                        </p:attrNameLst>
                                      </p:cBhvr>
                                      <p:tavLst>
                                        <p:tav tm="0">
                                          <p:val>
                                            <p:strVal val="#ppt_x"/>
                                          </p:val>
                                        </p:tav>
                                        <p:tav tm="100000">
                                          <p:val>
                                            <p:strVal val="#ppt_x"/>
                                          </p:val>
                                        </p:tav>
                                      </p:tavLst>
                                    </p:anim>
                                    <p:anim calcmode="lin" valueType="num">
                                      <p:cBhvr>
                                        <p:cTn id="3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1000" fill="hold"/>
                                        <p:tgtEl>
                                          <p:spTgt spid="26"/>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fade">
                                      <p:cBhvr>
                                        <p:cTn id="44" dur="1000"/>
                                        <p:tgtEl>
                                          <p:spTgt spid="28"/>
                                        </p:tgtEl>
                                      </p:cBhvr>
                                    </p:animEffect>
                                    <p:anim calcmode="lin" valueType="num">
                                      <p:cBhvr>
                                        <p:cTn id="45" dur="1000" fill="hold"/>
                                        <p:tgtEl>
                                          <p:spTgt spid="28"/>
                                        </p:tgtEl>
                                        <p:attrNameLst>
                                          <p:attrName>ppt_x</p:attrName>
                                        </p:attrNameLst>
                                      </p:cBhvr>
                                      <p:tavLst>
                                        <p:tav tm="0">
                                          <p:val>
                                            <p:strVal val="#ppt_x"/>
                                          </p:val>
                                        </p:tav>
                                        <p:tav tm="100000">
                                          <p:val>
                                            <p:strVal val="#ppt_x"/>
                                          </p:val>
                                        </p:tav>
                                      </p:tavLst>
                                    </p:anim>
                                    <p:anim calcmode="lin" valueType="num">
                                      <p:cBhvr>
                                        <p:cTn id="46" dur="1000" fill="hold"/>
                                        <p:tgtEl>
                                          <p:spTgt spid="28"/>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anim calcmode="lin" valueType="num">
                                      <p:cBhvr>
                                        <p:cTn id="50" dur="1000" fill="hold"/>
                                        <p:tgtEl>
                                          <p:spTgt spid="34"/>
                                        </p:tgtEl>
                                        <p:attrNameLst>
                                          <p:attrName>ppt_x</p:attrName>
                                        </p:attrNameLst>
                                      </p:cBhvr>
                                      <p:tavLst>
                                        <p:tav tm="0">
                                          <p:val>
                                            <p:strVal val="#ppt_x"/>
                                          </p:val>
                                        </p:tav>
                                        <p:tav tm="100000">
                                          <p:val>
                                            <p:strVal val="#ppt_x"/>
                                          </p:val>
                                        </p:tav>
                                      </p:tavLst>
                                    </p:anim>
                                    <p:anim calcmode="lin" valueType="num">
                                      <p:cBhvr>
                                        <p:cTn id="51" dur="1000" fill="hold"/>
                                        <p:tgtEl>
                                          <p:spTgt spid="3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1000"/>
                                        <p:tgtEl>
                                          <p:spTgt spid="31"/>
                                        </p:tgtEl>
                                      </p:cBhvr>
                                    </p:animEffect>
                                    <p:anim calcmode="lin" valueType="num">
                                      <p:cBhvr>
                                        <p:cTn id="55" dur="1000" fill="hold"/>
                                        <p:tgtEl>
                                          <p:spTgt spid="31"/>
                                        </p:tgtEl>
                                        <p:attrNameLst>
                                          <p:attrName>ppt_x</p:attrName>
                                        </p:attrNameLst>
                                      </p:cBhvr>
                                      <p:tavLst>
                                        <p:tav tm="0">
                                          <p:val>
                                            <p:strVal val="#ppt_x"/>
                                          </p:val>
                                        </p:tav>
                                        <p:tav tm="100000">
                                          <p:val>
                                            <p:strVal val="#ppt_x"/>
                                          </p:val>
                                        </p:tav>
                                      </p:tavLst>
                                    </p:anim>
                                    <p:anim calcmode="lin" valueType="num">
                                      <p:cBhvr>
                                        <p:cTn id="56" dur="1000" fill="hold"/>
                                        <p:tgtEl>
                                          <p:spTgt spid="31"/>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3" grpId="0"/>
      <p:bldP spid="25" grpId="0"/>
      <p:bldP spid="26" grpId="0"/>
      <p:bldP spid="28" grpId="0"/>
      <p:bldP spid="30" grpId="0"/>
      <p:bldP spid="31"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title="Fresno City College watermark"/>
          <p:cNvPicPr>
            <a:picLocks noChangeAspect="1"/>
          </p:cNvPicPr>
          <p:nvPr/>
        </p:nvPicPr>
        <p:blipFill>
          <a:blip r:embed="rId2">
            <a:lum bright="70000" contrast="-70000"/>
          </a:blip>
          <a:stretch>
            <a:fillRect/>
          </a:stretch>
        </p:blipFill>
        <p:spPr>
          <a:xfrm>
            <a:off x="1875880" y="609600"/>
            <a:ext cx="8858250" cy="447675"/>
          </a:xfrm>
          <a:prstGeom prst="rect">
            <a:avLst/>
          </a:prstGeom>
        </p:spPr>
      </p:pic>
      <p:sp>
        <p:nvSpPr>
          <p:cNvPr id="20" name="Rectangle 19" title="empty 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6" name="TextBox 5"/>
          <p:cNvSpPr txBox="1"/>
          <p:nvPr/>
        </p:nvSpPr>
        <p:spPr>
          <a:xfrm>
            <a:off x="209005" y="169817"/>
            <a:ext cx="11821885"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#6-2: Transfer Level Math (Scorecard)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0" y="6160536"/>
            <a:ext cx="12192000" cy="646331"/>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The percentage of first-time students in a year who complete 6 units and attempt and Math or English in their first year who complete a transfer-level course in Math in their first or second year. </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475855" y="824227"/>
            <a:ext cx="4265962" cy="461665"/>
          </a:xfrm>
          <a:prstGeom prst="rect">
            <a:avLst/>
          </a:prstGeom>
          <a:noFill/>
        </p:spPr>
        <p:txBody>
          <a:bodyPr wrap="square" rtlCol="0">
            <a:spAutoFit/>
          </a:bodyPr>
          <a:lstStyle/>
          <a:p>
            <a:r>
              <a:rPr lang="en-US" sz="2400" b="1" dirty="0" smtClean="0"/>
              <a:t>Transfer Math – 1st Year</a:t>
            </a:r>
          </a:p>
        </p:txBody>
      </p:sp>
      <p:sp>
        <p:nvSpPr>
          <p:cNvPr id="19" name="TextBox 18"/>
          <p:cNvSpPr txBox="1"/>
          <p:nvPr/>
        </p:nvSpPr>
        <p:spPr>
          <a:xfrm>
            <a:off x="6907454" y="822960"/>
            <a:ext cx="3968877" cy="461665"/>
          </a:xfrm>
          <a:prstGeom prst="rect">
            <a:avLst/>
          </a:prstGeom>
          <a:noFill/>
        </p:spPr>
        <p:txBody>
          <a:bodyPr wrap="square" rtlCol="0">
            <a:spAutoFit/>
          </a:bodyPr>
          <a:lstStyle/>
          <a:p>
            <a:r>
              <a:rPr lang="en-US" sz="2400" b="1" dirty="0" smtClean="0"/>
              <a:t>Transfer Math – 2nd Year</a:t>
            </a:r>
          </a:p>
        </p:txBody>
      </p:sp>
      <p:grpSp>
        <p:nvGrpSpPr>
          <p:cNvPr id="2" name="Group 1" title="Transfer Math 1st Year has increased by 2.6% over last year"/>
          <p:cNvGrpSpPr/>
          <p:nvPr/>
        </p:nvGrpSpPr>
        <p:grpSpPr>
          <a:xfrm>
            <a:off x="182805" y="1569831"/>
            <a:ext cx="5928865" cy="3665096"/>
            <a:chOff x="182805" y="1569831"/>
            <a:chExt cx="5928865" cy="3665096"/>
          </a:xfrm>
        </p:grpSpPr>
        <p:pic>
          <p:nvPicPr>
            <p:cNvPr id="3" name="Picture 2" title="Meter showing the increase in Transfer Math 1st Year is closer to the target area"/>
            <p:cNvPicPr>
              <a:picLocks noChangeAspect="1"/>
            </p:cNvPicPr>
            <p:nvPr/>
          </p:nvPicPr>
          <p:blipFill>
            <a:blip r:embed="rId3"/>
            <a:stretch>
              <a:fillRect/>
            </a:stretch>
          </p:blipFill>
          <p:spPr>
            <a:xfrm>
              <a:off x="1066800" y="2084367"/>
              <a:ext cx="4240831" cy="3150560"/>
            </a:xfrm>
            <a:prstGeom prst="rect">
              <a:avLst/>
            </a:prstGeom>
          </p:spPr>
        </p:pic>
        <p:sp>
          <p:nvSpPr>
            <p:cNvPr id="23" name="TextBox 22"/>
            <p:cNvSpPr txBox="1"/>
            <p:nvPr/>
          </p:nvSpPr>
          <p:spPr>
            <a:xfrm>
              <a:off x="2320721" y="1569831"/>
              <a:ext cx="2022679" cy="369332"/>
            </a:xfrm>
            <a:prstGeom prst="rect">
              <a:avLst/>
            </a:prstGeom>
            <a:noFill/>
          </p:spPr>
          <p:txBody>
            <a:bodyPr wrap="square" rtlCol="0">
              <a:spAutoFit/>
            </a:bodyPr>
            <a:lstStyle/>
            <a:p>
              <a:pPr algn="ctr"/>
              <a:r>
                <a:rPr lang="en-US" dirty="0" smtClean="0"/>
                <a:t>2017-18: </a:t>
              </a:r>
              <a:r>
                <a:rPr lang="en-US" b="1" dirty="0" smtClean="0"/>
                <a:t>13.3%</a:t>
              </a:r>
              <a:endParaRPr lang="en-US" b="1" dirty="0" smtClean="0">
                <a:solidFill>
                  <a:srgbClr val="00B050"/>
                </a:solidFill>
              </a:endParaRPr>
            </a:p>
          </p:txBody>
        </p:sp>
        <p:sp>
          <p:nvSpPr>
            <p:cNvPr id="25" name="TextBox 24"/>
            <p:cNvSpPr txBox="1"/>
            <p:nvPr/>
          </p:nvSpPr>
          <p:spPr>
            <a:xfrm>
              <a:off x="2605617" y="1849533"/>
              <a:ext cx="2586449" cy="369332"/>
            </a:xfrm>
            <a:prstGeom prst="rect">
              <a:avLst/>
            </a:prstGeom>
            <a:noFill/>
          </p:spPr>
          <p:txBody>
            <a:bodyPr wrap="square" rtlCol="0">
              <a:spAutoFit/>
            </a:bodyPr>
            <a:lstStyle/>
            <a:p>
              <a:r>
                <a:rPr lang="en-US" b="1" dirty="0" smtClean="0">
                  <a:solidFill>
                    <a:srgbClr val="00B050"/>
                  </a:solidFill>
                </a:rPr>
                <a:t>+2.6% over last year</a:t>
              </a:r>
              <a:endParaRPr lang="en-US" b="1" dirty="0">
                <a:solidFill>
                  <a:srgbClr val="00B050"/>
                </a:solidFill>
              </a:endParaRPr>
            </a:p>
          </p:txBody>
        </p:sp>
        <p:sp>
          <p:nvSpPr>
            <p:cNvPr id="30" name="TextBox 29"/>
            <p:cNvSpPr txBox="1"/>
            <p:nvPr/>
          </p:nvSpPr>
          <p:spPr>
            <a:xfrm>
              <a:off x="4719801" y="3810000"/>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17.0%</a:t>
              </a:r>
              <a:endParaRPr lang="en-US" sz="1600" b="1" dirty="0"/>
            </a:p>
          </p:txBody>
        </p:sp>
        <p:sp>
          <p:nvSpPr>
            <p:cNvPr id="33" name="TextBox 32"/>
            <p:cNvSpPr txBox="1"/>
            <p:nvPr/>
          </p:nvSpPr>
          <p:spPr>
            <a:xfrm>
              <a:off x="182805" y="3886200"/>
              <a:ext cx="1417395" cy="584775"/>
            </a:xfrm>
            <a:prstGeom prst="rect">
              <a:avLst/>
            </a:prstGeom>
            <a:noFill/>
          </p:spPr>
          <p:txBody>
            <a:bodyPr wrap="square" rtlCol="0">
              <a:spAutoFit/>
            </a:bodyPr>
            <a:lstStyle/>
            <a:p>
              <a:pPr algn="ctr"/>
              <a:r>
                <a:rPr lang="en-US" sz="1600" dirty="0" smtClean="0"/>
                <a:t>Baseline: </a:t>
              </a:r>
              <a:r>
                <a:rPr lang="en-US" sz="1600" b="1" dirty="0" smtClean="0"/>
                <a:t>9.3%</a:t>
              </a:r>
              <a:endParaRPr lang="en-US" sz="1600" b="1" dirty="0"/>
            </a:p>
          </p:txBody>
        </p:sp>
      </p:grpSp>
      <p:grpSp>
        <p:nvGrpSpPr>
          <p:cNvPr id="4" name="Group 3" title="Transfer Math 2nd Year has increased by 3.6% over the last year"/>
          <p:cNvGrpSpPr/>
          <p:nvPr/>
        </p:nvGrpSpPr>
        <p:grpSpPr>
          <a:xfrm>
            <a:off x="6187990" y="1530553"/>
            <a:ext cx="6080210" cy="4260647"/>
            <a:chOff x="6187990" y="1530553"/>
            <a:chExt cx="6080210" cy="4260647"/>
          </a:xfrm>
        </p:grpSpPr>
        <p:pic>
          <p:nvPicPr>
            <p:cNvPr id="5" name="Picture 4" title="Meter showing that Transfer Math 2nd Year has grown closer to the Target Area"/>
            <p:cNvPicPr>
              <a:picLocks noChangeAspect="1"/>
            </p:cNvPicPr>
            <p:nvPr/>
          </p:nvPicPr>
          <p:blipFill>
            <a:blip r:embed="rId4"/>
            <a:stretch>
              <a:fillRect/>
            </a:stretch>
          </p:blipFill>
          <p:spPr>
            <a:xfrm>
              <a:off x="7110911" y="2093319"/>
              <a:ext cx="4395289" cy="3697881"/>
            </a:xfrm>
            <a:prstGeom prst="rect">
              <a:avLst/>
            </a:prstGeom>
          </p:spPr>
        </p:pic>
        <p:sp>
          <p:nvSpPr>
            <p:cNvPr id="26" name="TextBox 25"/>
            <p:cNvSpPr txBox="1"/>
            <p:nvPr/>
          </p:nvSpPr>
          <p:spPr>
            <a:xfrm>
              <a:off x="8915400" y="1530553"/>
              <a:ext cx="2144232" cy="369332"/>
            </a:xfrm>
            <a:prstGeom prst="rect">
              <a:avLst/>
            </a:prstGeom>
            <a:noFill/>
          </p:spPr>
          <p:txBody>
            <a:bodyPr wrap="square" rtlCol="0">
              <a:spAutoFit/>
            </a:bodyPr>
            <a:lstStyle/>
            <a:p>
              <a:pPr algn="ctr"/>
              <a:r>
                <a:rPr lang="en-US" dirty="0" smtClean="0"/>
                <a:t>2017-18: </a:t>
              </a:r>
              <a:r>
                <a:rPr lang="en-US" b="1" dirty="0" smtClean="0"/>
                <a:t>23.9%</a:t>
              </a:r>
              <a:endParaRPr lang="en-US" b="1" dirty="0" smtClean="0">
                <a:solidFill>
                  <a:srgbClr val="00B050"/>
                </a:solidFill>
              </a:endParaRPr>
            </a:p>
          </p:txBody>
        </p:sp>
        <p:sp>
          <p:nvSpPr>
            <p:cNvPr id="28" name="TextBox 27"/>
            <p:cNvSpPr txBox="1"/>
            <p:nvPr/>
          </p:nvSpPr>
          <p:spPr>
            <a:xfrm>
              <a:off x="8826706" y="1814364"/>
              <a:ext cx="2977395" cy="369332"/>
            </a:xfrm>
            <a:prstGeom prst="rect">
              <a:avLst/>
            </a:prstGeom>
            <a:noFill/>
          </p:spPr>
          <p:txBody>
            <a:bodyPr wrap="square" rtlCol="0">
              <a:spAutoFit/>
            </a:bodyPr>
            <a:lstStyle/>
            <a:p>
              <a:pPr algn="ctr"/>
              <a:r>
                <a:rPr lang="en-US" b="1" dirty="0" smtClean="0">
                  <a:solidFill>
                    <a:srgbClr val="00B050"/>
                  </a:solidFill>
                </a:rPr>
                <a:t>+3.6% over last year</a:t>
              </a:r>
              <a:endParaRPr lang="en-US" b="1" dirty="0">
                <a:solidFill>
                  <a:srgbClr val="00B050"/>
                </a:solidFill>
              </a:endParaRPr>
            </a:p>
          </p:txBody>
        </p:sp>
        <p:sp>
          <p:nvSpPr>
            <p:cNvPr id="31" name="TextBox 30"/>
            <p:cNvSpPr txBox="1"/>
            <p:nvPr/>
          </p:nvSpPr>
          <p:spPr>
            <a:xfrm>
              <a:off x="10876331" y="3886200"/>
              <a:ext cx="1391869"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29.0%</a:t>
              </a:r>
              <a:endParaRPr lang="en-US" sz="1600" b="1" dirty="0"/>
            </a:p>
          </p:txBody>
        </p:sp>
        <p:sp>
          <p:nvSpPr>
            <p:cNvPr id="34" name="TextBox 33"/>
            <p:cNvSpPr txBox="1"/>
            <p:nvPr/>
          </p:nvSpPr>
          <p:spPr>
            <a:xfrm>
              <a:off x="6187990" y="3852446"/>
              <a:ext cx="1584410" cy="338554"/>
            </a:xfrm>
            <a:prstGeom prst="rect">
              <a:avLst/>
            </a:prstGeom>
            <a:noFill/>
          </p:spPr>
          <p:txBody>
            <a:bodyPr wrap="square" rtlCol="0">
              <a:spAutoFit/>
            </a:bodyPr>
            <a:lstStyle/>
            <a:p>
              <a:pPr algn="ctr"/>
              <a:r>
                <a:rPr lang="en-US" sz="1600" dirty="0" smtClean="0"/>
                <a:t>Baseline: </a:t>
              </a:r>
              <a:r>
                <a:rPr lang="en-US" sz="1600" b="1" dirty="0" smtClean="0"/>
                <a:t>16.5%</a:t>
              </a:r>
              <a:endParaRPr lang="en-US" sz="1600" b="1" dirty="0"/>
            </a:p>
          </p:txBody>
        </p:sp>
      </p:grpSp>
      <p:cxnSp>
        <p:nvCxnSpPr>
          <p:cNvPr id="37" name="Straight Connector 36" title="a vertical dashed line"/>
          <p:cNvCxnSpPr/>
          <p:nvPr/>
        </p:nvCxnSpPr>
        <p:spPr>
          <a:xfrm>
            <a:off x="6130217" y="631482"/>
            <a:ext cx="0" cy="5337576"/>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95449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title="an empty 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pic>
        <p:nvPicPr>
          <p:cNvPr id="13" name="Picture 12" title="Fresno City College Logo"/>
          <p:cNvPicPr>
            <a:picLocks noChangeAspect="1"/>
          </p:cNvPicPr>
          <p:nvPr/>
        </p:nvPicPr>
        <p:blipFill>
          <a:blip r:embed="rId2"/>
          <a:stretch>
            <a:fillRect/>
          </a:stretch>
        </p:blipFill>
        <p:spPr>
          <a:xfrm>
            <a:off x="1875880" y="609600"/>
            <a:ext cx="8858250" cy="447675"/>
          </a:xfrm>
          <a:prstGeom prst="rect">
            <a:avLst/>
          </a:prstGeom>
        </p:spPr>
      </p:pic>
      <p:sp>
        <p:nvSpPr>
          <p:cNvPr id="6" name="TextBox 5"/>
          <p:cNvSpPr txBox="1"/>
          <p:nvPr/>
        </p:nvSpPr>
        <p:spPr>
          <a:xfrm>
            <a:off x="209005" y="169817"/>
            <a:ext cx="11821885"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#9: Number of Degrees/Certificates Awarded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0" y="6451580"/>
            <a:ext cx="12192000" cy="369332"/>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Only includes degrees or certificates approved by state Chancellor’s Office.</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grpSp>
        <p:nvGrpSpPr>
          <p:cNvPr id="3" name="Group 2" title="Number of Degrees/Certificates Awarded has increased by 1,582 over last year"/>
          <p:cNvGrpSpPr/>
          <p:nvPr/>
        </p:nvGrpSpPr>
        <p:grpSpPr>
          <a:xfrm>
            <a:off x="2429691" y="1514701"/>
            <a:ext cx="8906691" cy="4400550"/>
            <a:chOff x="2429691" y="1514701"/>
            <a:chExt cx="8906691" cy="4400550"/>
          </a:xfrm>
        </p:grpSpPr>
        <p:pic>
          <p:nvPicPr>
            <p:cNvPr id="4" name="Picture 3" title="Meter showing the drastic increase in degrees/certificates awarded and how it has well exceeded the target area"/>
            <p:cNvPicPr>
              <a:picLocks noChangeAspect="1"/>
            </p:cNvPicPr>
            <p:nvPr/>
          </p:nvPicPr>
          <p:blipFill>
            <a:blip r:embed="rId3"/>
            <a:stretch>
              <a:fillRect/>
            </a:stretch>
          </p:blipFill>
          <p:spPr>
            <a:xfrm>
              <a:off x="3417063" y="1514701"/>
              <a:ext cx="5819775" cy="4400550"/>
            </a:xfrm>
            <a:prstGeom prst="rect">
              <a:avLst/>
            </a:prstGeom>
          </p:spPr>
        </p:pic>
        <p:sp>
          <p:nvSpPr>
            <p:cNvPr id="8" name="TextBox 7"/>
            <p:cNvSpPr txBox="1"/>
            <p:nvPr/>
          </p:nvSpPr>
          <p:spPr>
            <a:xfrm>
              <a:off x="7922623" y="3276600"/>
              <a:ext cx="3161213" cy="369332"/>
            </a:xfrm>
            <a:prstGeom prst="rect">
              <a:avLst/>
            </a:prstGeom>
            <a:noFill/>
          </p:spPr>
          <p:txBody>
            <a:bodyPr wrap="square" rtlCol="0">
              <a:spAutoFit/>
            </a:bodyPr>
            <a:lstStyle/>
            <a:p>
              <a:pPr algn="ctr"/>
              <a:r>
                <a:rPr lang="en-US" dirty="0" smtClean="0"/>
                <a:t>2017-18:</a:t>
              </a:r>
              <a:r>
                <a:rPr lang="en-US" b="1" dirty="0" smtClean="0"/>
                <a:t> 3,552</a:t>
              </a:r>
              <a:endParaRPr lang="en-US" b="1" dirty="0" smtClean="0">
                <a:solidFill>
                  <a:srgbClr val="00B050"/>
                </a:solidFill>
              </a:endParaRPr>
            </a:p>
          </p:txBody>
        </p:sp>
        <p:sp>
          <p:nvSpPr>
            <p:cNvPr id="12" name="TextBox 11"/>
            <p:cNvSpPr txBox="1"/>
            <p:nvPr/>
          </p:nvSpPr>
          <p:spPr>
            <a:xfrm>
              <a:off x="2429691" y="3670865"/>
              <a:ext cx="1584410" cy="338554"/>
            </a:xfrm>
            <a:prstGeom prst="rect">
              <a:avLst/>
            </a:prstGeom>
            <a:noFill/>
          </p:spPr>
          <p:txBody>
            <a:bodyPr wrap="square" rtlCol="0">
              <a:spAutoFit/>
            </a:bodyPr>
            <a:lstStyle/>
            <a:p>
              <a:pPr algn="ctr"/>
              <a:r>
                <a:rPr lang="en-US" sz="1600" dirty="0" smtClean="0"/>
                <a:t>Baseline: </a:t>
              </a:r>
              <a:r>
                <a:rPr lang="en-US" sz="1600" b="1" dirty="0" smtClean="0"/>
                <a:t>1,463</a:t>
              </a:r>
              <a:endParaRPr lang="en-US" sz="1600" b="1" dirty="0"/>
            </a:p>
          </p:txBody>
        </p:sp>
        <p:sp>
          <p:nvSpPr>
            <p:cNvPr id="2" name="TextBox 1"/>
            <p:cNvSpPr txBox="1"/>
            <p:nvPr/>
          </p:nvSpPr>
          <p:spPr>
            <a:xfrm>
              <a:off x="3376721" y="1596843"/>
              <a:ext cx="2508068" cy="338554"/>
            </a:xfrm>
            <a:prstGeom prst="rect">
              <a:avLst/>
            </a:prstGeom>
            <a:noFill/>
          </p:spPr>
          <p:txBody>
            <a:bodyPr wrap="square" rtlCol="0">
              <a:spAutoFit/>
            </a:bodyPr>
            <a:lstStyle/>
            <a:p>
              <a:pPr algn="ctr"/>
              <a:r>
                <a:rPr lang="en-US" sz="1600" dirty="0" smtClean="0"/>
                <a:t>Target</a:t>
              </a:r>
              <a:r>
                <a:rPr lang="en-US" sz="1600" dirty="0"/>
                <a:t>: </a:t>
              </a:r>
              <a:r>
                <a:rPr lang="en-US" sz="1600" b="1" dirty="0" smtClean="0"/>
                <a:t>2,100</a:t>
              </a:r>
              <a:endParaRPr lang="en-US" sz="1600" b="1" dirty="0"/>
            </a:p>
          </p:txBody>
        </p:sp>
        <p:sp>
          <p:nvSpPr>
            <p:cNvPr id="5" name="TextBox 4"/>
            <p:cNvSpPr txBox="1"/>
            <p:nvPr/>
          </p:nvSpPr>
          <p:spPr>
            <a:xfrm>
              <a:off x="8839199" y="3993736"/>
              <a:ext cx="2096587" cy="369332"/>
            </a:xfrm>
            <a:prstGeom prst="rect">
              <a:avLst/>
            </a:prstGeom>
            <a:noFill/>
          </p:spPr>
          <p:txBody>
            <a:bodyPr wrap="square" rtlCol="0">
              <a:spAutoFit/>
            </a:bodyPr>
            <a:lstStyle/>
            <a:p>
              <a:pPr algn="ctr"/>
              <a:r>
                <a:rPr lang="en-US" b="1" dirty="0" smtClean="0">
                  <a:solidFill>
                    <a:srgbClr val="00B050"/>
                  </a:solidFill>
                  <a:effectLst>
                    <a:outerShdw blurRad="38100" dist="38100" dir="2700000" algn="tl">
                      <a:srgbClr val="000000">
                        <a:alpha val="43137"/>
                      </a:srgbClr>
                    </a:outerShdw>
                  </a:effectLst>
                </a:rPr>
                <a:t>EXCEEDED TARGET</a:t>
              </a:r>
              <a:endParaRPr lang="en-US" b="1" dirty="0">
                <a:solidFill>
                  <a:srgbClr val="00B050"/>
                </a:solidFill>
                <a:effectLst>
                  <a:outerShdw blurRad="38100" dist="38100" dir="2700000" algn="tl">
                    <a:srgbClr val="000000">
                      <a:alpha val="43137"/>
                    </a:srgbClr>
                  </a:outerShdw>
                </a:effectLst>
              </a:endParaRPr>
            </a:p>
          </p:txBody>
        </p:sp>
        <p:sp>
          <p:nvSpPr>
            <p:cNvPr id="11" name="TextBox 10"/>
            <p:cNvSpPr txBox="1"/>
            <p:nvPr/>
          </p:nvSpPr>
          <p:spPr>
            <a:xfrm>
              <a:off x="8762999" y="3581400"/>
              <a:ext cx="2573383" cy="369332"/>
            </a:xfrm>
            <a:prstGeom prst="rect">
              <a:avLst/>
            </a:prstGeom>
            <a:noFill/>
          </p:spPr>
          <p:txBody>
            <a:bodyPr wrap="square" rtlCol="0">
              <a:spAutoFit/>
            </a:bodyPr>
            <a:lstStyle/>
            <a:p>
              <a:pPr algn="ctr"/>
              <a:r>
                <a:rPr lang="en-US" b="1" dirty="0" smtClean="0">
                  <a:solidFill>
                    <a:srgbClr val="00B050"/>
                  </a:solidFill>
                </a:rPr>
                <a:t>+1,582 over last year</a:t>
              </a:r>
              <a:endParaRPr lang="en-US" b="1" dirty="0">
                <a:solidFill>
                  <a:srgbClr val="00B050"/>
                </a:solidFill>
              </a:endParaRPr>
            </a:p>
          </p:txBody>
        </p:sp>
      </p:grpSp>
    </p:spTree>
    <p:extLst>
      <p:ext uri="{BB962C8B-B14F-4D97-AF65-F5344CB8AC3E}">
        <p14:creationId xmlns:p14="http://schemas.microsoft.com/office/powerpoint/2010/main" val="34251348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ü"/>
            </a:pPr>
            <a:r>
              <a:rPr lang="en-US" dirty="0" smtClean="0"/>
              <a:t>New Science </a:t>
            </a:r>
            <a:r>
              <a:rPr lang="en-US" dirty="0"/>
              <a:t>Building </a:t>
            </a:r>
            <a:r>
              <a:rPr lang="en-US" b="1" dirty="0"/>
              <a:t>August 24 </a:t>
            </a:r>
            <a:r>
              <a:rPr lang="en-US" dirty="0" smtClean="0"/>
              <a:t>TBA  2-4 pm</a:t>
            </a:r>
          </a:p>
          <a:p>
            <a:pPr>
              <a:buFont typeface="Wingdings" panose="05000000000000000000" pitchFamily="2" charset="2"/>
              <a:buChar char="ü"/>
            </a:pPr>
            <a:r>
              <a:rPr lang="en-US" dirty="0"/>
              <a:t>New Science Building </a:t>
            </a:r>
            <a:r>
              <a:rPr lang="en-US" b="1" dirty="0"/>
              <a:t>Sept 7 </a:t>
            </a:r>
            <a:r>
              <a:rPr lang="en-US" dirty="0"/>
              <a:t>TBA   </a:t>
            </a:r>
          </a:p>
          <a:p>
            <a:pPr lvl="1">
              <a:buFont typeface="Wingdings" panose="05000000000000000000" pitchFamily="2" charset="2"/>
              <a:buChar char="ü"/>
            </a:pPr>
            <a:r>
              <a:rPr lang="en-US" dirty="0"/>
              <a:t>Biology Faculty 11am-12 pm</a:t>
            </a:r>
          </a:p>
          <a:p>
            <a:pPr lvl="1">
              <a:buFont typeface="Wingdings" panose="05000000000000000000" pitchFamily="2" charset="2"/>
              <a:buChar char="ü"/>
            </a:pPr>
            <a:r>
              <a:rPr lang="en-US" dirty="0"/>
              <a:t>Chemistry 1:30 – 2:30 pm</a:t>
            </a:r>
          </a:p>
          <a:p>
            <a:pPr lvl="1">
              <a:buFont typeface="Wingdings" panose="05000000000000000000" pitchFamily="2" charset="2"/>
              <a:buChar char="ü"/>
            </a:pPr>
            <a:r>
              <a:rPr lang="en-US" dirty="0"/>
              <a:t>Schematic Design Team 3:30- </a:t>
            </a:r>
            <a:r>
              <a:rPr lang="en-US" dirty="0" smtClean="0"/>
              <a:t>4:30</a:t>
            </a:r>
          </a:p>
          <a:p>
            <a:pPr>
              <a:buFont typeface="Wingdings" panose="05000000000000000000" pitchFamily="2" charset="2"/>
              <a:buChar char="ü"/>
            </a:pPr>
            <a:r>
              <a:rPr lang="en-US" dirty="0" smtClean="0"/>
              <a:t>New </a:t>
            </a:r>
            <a:r>
              <a:rPr lang="en-US" dirty="0"/>
              <a:t>Science </a:t>
            </a:r>
            <a:r>
              <a:rPr lang="en-US" dirty="0" smtClean="0"/>
              <a:t>Building </a:t>
            </a:r>
            <a:r>
              <a:rPr lang="en-US" b="1" dirty="0" smtClean="0"/>
              <a:t>Sept 28 </a:t>
            </a:r>
            <a:r>
              <a:rPr lang="en-US" dirty="0" smtClean="0"/>
              <a:t>TBA  1-3 pm</a:t>
            </a:r>
          </a:p>
          <a:p>
            <a:pPr>
              <a:buFont typeface="Wingdings" panose="05000000000000000000" pitchFamily="2" charset="2"/>
              <a:buChar char="ü"/>
            </a:pPr>
            <a:r>
              <a:rPr lang="en-US" dirty="0"/>
              <a:t>New Science Building </a:t>
            </a:r>
            <a:r>
              <a:rPr lang="en-US" b="1" dirty="0" smtClean="0"/>
              <a:t>Oct 19 </a:t>
            </a:r>
            <a:r>
              <a:rPr lang="en-US" dirty="0"/>
              <a:t>TBA  1-3 pm</a:t>
            </a:r>
          </a:p>
          <a:p>
            <a:pPr marL="0" indent="0">
              <a:buNone/>
            </a:pPr>
            <a:endParaRPr lang="en-US" dirty="0" smtClean="0"/>
          </a:p>
          <a:p>
            <a:pPr>
              <a:buFont typeface="Wingdings" panose="05000000000000000000" pitchFamily="2" charset="2"/>
              <a:buChar char="ü"/>
            </a:pPr>
            <a:endParaRPr lang="en-US" dirty="0" smtClean="0"/>
          </a:p>
          <a:p>
            <a:pPr marL="471487" lvl="1" indent="0">
              <a:buNone/>
            </a:pPr>
            <a:r>
              <a:rPr lang="en-US" dirty="0" smtClean="0"/>
              <a:t> </a:t>
            </a:r>
          </a:p>
          <a:p>
            <a:pPr lvl="1">
              <a:buFont typeface="Wingdings" panose="05000000000000000000" pitchFamily="2" charset="2"/>
              <a:buChar char="ü"/>
            </a:pPr>
            <a:endParaRPr lang="en-US" dirty="0"/>
          </a:p>
          <a:p>
            <a:pPr lvl="1">
              <a:buFont typeface="Wingdings" panose="05000000000000000000" pitchFamily="2" charset="2"/>
              <a:buChar char="ü"/>
            </a:pPr>
            <a:endParaRPr lang="en-US" dirty="0" smtClean="0"/>
          </a:p>
          <a:p>
            <a:pPr lvl="1"/>
            <a:endParaRPr lang="en-US" dirty="0"/>
          </a:p>
        </p:txBody>
      </p:sp>
      <p:sp>
        <p:nvSpPr>
          <p:cNvPr id="3" name="Title 2"/>
          <p:cNvSpPr>
            <a:spLocks noGrp="1"/>
          </p:cNvSpPr>
          <p:nvPr>
            <p:ph type="title"/>
          </p:nvPr>
        </p:nvSpPr>
        <p:spPr/>
        <p:txBody>
          <a:bodyPr/>
          <a:lstStyle/>
          <a:p>
            <a:r>
              <a:rPr lang="en-US" dirty="0" smtClean="0"/>
              <a:t>Important Science Planning Events</a:t>
            </a:r>
            <a:endParaRPr lang="en-US" dirty="0"/>
          </a:p>
        </p:txBody>
      </p:sp>
    </p:spTree>
    <p:extLst>
      <p:ext uri="{BB962C8B-B14F-4D97-AF65-F5344CB8AC3E}">
        <p14:creationId xmlns:p14="http://schemas.microsoft.com/office/powerpoint/2010/main" val="2762139338"/>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ü"/>
            </a:pPr>
            <a:r>
              <a:rPr lang="en-US" dirty="0" smtClean="0"/>
              <a:t>West Fresno - </a:t>
            </a:r>
            <a:r>
              <a:rPr lang="en-US" b="1" dirty="0" smtClean="0"/>
              <a:t>August 24 </a:t>
            </a:r>
            <a:r>
              <a:rPr lang="en-US" dirty="0" smtClean="0"/>
              <a:t>at OAB 126  12-1:30 pm</a:t>
            </a:r>
          </a:p>
          <a:p>
            <a:pPr>
              <a:buFont typeface="Wingdings" panose="05000000000000000000" pitchFamily="2" charset="2"/>
              <a:buChar char="ü"/>
            </a:pPr>
            <a:r>
              <a:rPr lang="en-US" dirty="0" smtClean="0"/>
              <a:t>West </a:t>
            </a:r>
            <a:r>
              <a:rPr lang="en-US" dirty="0"/>
              <a:t>Fresno/CTC Open Forum </a:t>
            </a:r>
            <a:r>
              <a:rPr lang="en-US" b="1" dirty="0"/>
              <a:t>Aug 30 </a:t>
            </a:r>
            <a:r>
              <a:rPr lang="en-US" dirty="0"/>
              <a:t>OAB 251</a:t>
            </a:r>
          </a:p>
          <a:p>
            <a:pPr lvl="1">
              <a:buFont typeface="Wingdings" panose="05000000000000000000" pitchFamily="2" charset="2"/>
              <a:buChar char="ü"/>
            </a:pPr>
            <a:r>
              <a:rPr lang="en-US" dirty="0"/>
              <a:t>First Session - 3:30 – 5:00 pm </a:t>
            </a:r>
          </a:p>
          <a:p>
            <a:pPr lvl="1">
              <a:buFont typeface="Wingdings" panose="05000000000000000000" pitchFamily="2" charset="2"/>
              <a:buChar char="ü"/>
            </a:pPr>
            <a:r>
              <a:rPr lang="en-US" dirty="0"/>
              <a:t>Repeat Session – 5:30 – 7:00 </a:t>
            </a:r>
            <a:r>
              <a:rPr lang="en-US" dirty="0" smtClean="0"/>
              <a:t>pm</a:t>
            </a:r>
            <a:endParaRPr lang="en-US" b="1" dirty="0" smtClean="0"/>
          </a:p>
          <a:p>
            <a:pPr>
              <a:buFont typeface="Wingdings" panose="05000000000000000000" pitchFamily="2" charset="2"/>
              <a:buChar char="ü"/>
            </a:pPr>
            <a:r>
              <a:rPr lang="en-US" dirty="0" smtClean="0"/>
              <a:t>West </a:t>
            </a:r>
            <a:r>
              <a:rPr lang="en-US" dirty="0"/>
              <a:t>Fresno/CTC Open </a:t>
            </a:r>
            <a:r>
              <a:rPr lang="en-US" dirty="0" smtClean="0"/>
              <a:t>Forum  </a:t>
            </a:r>
            <a:r>
              <a:rPr lang="en-US" b="1" dirty="0" smtClean="0"/>
              <a:t>Sept 13</a:t>
            </a:r>
          </a:p>
          <a:p>
            <a:pPr lvl="1">
              <a:buFont typeface="Wingdings" panose="05000000000000000000" pitchFamily="2" charset="2"/>
              <a:buChar char="ü"/>
            </a:pPr>
            <a:r>
              <a:rPr lang="en-US" dirty="0" smtClean="0"/>
              <a:t>Edison High School - </a:t>
            </a:r>
            <a:r>
              <a:rPr lang="en-US" dirty="0"/>
              <a:t>5</a:t>
            </a:r>
            <a:r>
              <a:rPr lang="en-US" dirty="0" smtClean="0"/>
              <a:t>:30 – 7:00 pm</a:t>
            </a:r>
          </a:p>
          <a:p>
            <a:pPr>
              <a:buFont typeface="Wingdings" panose="05000000000000000000" pitchFamily="2" charset="2"/>
              <a:buChar char="ü"/>
            </a:pPr>
            <a:r>
              <a:rPr lang="en-US" dirty="0" smtClean="0"/>
              <a:t>Design Charrette  </a:t>
            </a:r>
            <a:r>
              <a:rPr lang="en-US" b="1" dirty="0" smtClean="0"/>
              <a:t>Sept 28  </a:t>
            </a:r>
            <a:r>
              <a:rPr lang="en-US" dirty="0"/>
              <a:t>OAB </a:t>
            </a:r>
            <a:r>
              <a:rPr lang="en-US" dirty="0" smtClean="0"/>
              <a:t>251</a:t>
            </a:r>
            <a:r>
              <a:rPr lang="en-US" b="1" dirty="0" smtClean="0"/>
              <a:t>   </a:t>
            </a:r>
            <a:r>
              <a:rPr lang="en-US" dirty="0" smtClean="0"/>
              <a:t>9 AM – noon</a:t>
            </a:r>
          </a:p>
          <a:p>
            <a:pPr lvl="1">
              <a:buFont typeface="Wingdings" panose="05000000000000000000" pitchFamily="2" charset="2"/>
              <a:buChar char="ü"/>
            </a:pPr>
            <a:r>
              <a:rPr lang="en-US" dirty="0" smtClean="0"/>
              <a:t>Repeat Session TBA</a:t>
            </a:r>
          </a:p>
          <a:p>
            <a:pPr lvl="1">
              <a:buFont typeface="Wingdings" panose="05000000000000000000" pitchFamily="2" charset="2"/>
              <a:buChar char="ü"/>
            </a:pPr>
            <a:endParaRPr lang="en-US" dirty="0"/>
          </a:p>
          <a:p>
            <a:pPr lvl="1">
              <a:buFont typeface="Wingdings" panose="05000000000000000000" pitchFamily="2" charset="2"/>
              <a:buChar char="ü"/>
            </a:pPr>
            <a:endParaRPr lang="en-US" dirty="0" smtClean="0"/>
          </a:p>
          <a:p>
            <a:pPr lvl="1"/>
            <a:endParaRPr lang="en-US" dirty="0"/>
          </a:p>
        </p:txBody>
      </p:sp>
      <p:sp>
        <p:nvSpPr>
          <p:cNvPr id="3" name="Title 2"/>
          <p:cNvSpPr>
            <a:spLocks noGrp="1"/>
          </p:cNvSpPr>
          <p:nvPr>
            <p:ph type="title"/>
          </p:nvPr>
        </p:nvSpPr>
        <p:spPr/>
        <p:txBody>
          <a:bodyPr/>
          <a:lstStyle/>
          <a:p>
            <a:r>
              <a:rPr lang="en-US" dirty="0" smtClean="0"/>
              <a:t>Important West Fresno Planning Events</a:t>
            </a:r>
            <a:endParaRPr lang="en-US" dirty="0"/>
          </a:p>
        </p:txBody>
      </p:sp>
    </p:spTree>
    <p:extLst>
      <p:ext uri="{BB962C8B-B14F-4D97-AF65-F5344CB8AC3E}">
        <p14:creationId xmlns:p14="http://schemas.microsoft.com/office/powerpoint/2010/main" val="2103035368"/>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buFont typeface="Wingdings" panose="05000000000000000000" pitchFamily="2" charset="2"/>
              <a:buChar char="ü"/>
            </a:pPr>
            <a:r>
              <a:rPr lang="en-US" dirty="0"/>
              <a:t>Building Diversity </a:t>
            </a:r>
            <a:r>
              <a:rPr lang="en-US" dirty="0" smtClean="0"/>
              <a:t>Workshop -  Sept 5</a:t>
            </a:r>
          </a:p>
          <a:p>
            <a:pPr>
              <a:buFont typeface="Wingdings" panose="05000000000000000000" pitchFamily="2" charset="2"/>
              <a:buChar char="ü"/>
            </a:pPr>
            <a:r>
              <a:rPr lang="en-US" dirty="0"/>
              <a:t>Habitat for Humanity </a:t>
            </a:r>
            <a:r>
              <a:rPr lang="en-US" dirty="0" smtClean="0"/>
              <a:t>Breakfast – Sept 6</a:t>
            </a:r>
          </a:p>
          <a:p>
            <a:pPr>
              <a:buFont typeface="Wingdings" panose="05000000000000000000" pitchFamily="2" charset="2"/>
              <a:buChar char="ü"/>
            </a:pPr>
            <a:r>
              <a:rPr lang="en-US" dirty="0"/>
              <a:t>Relay for </a:t>
            </a:r>
            <a:r>
              <a:rPr lang="en-US" dirty="0" smtClean="0"/>
              <a:t>Life – Sept 8-9</a:t>
            </a:r>
          </a:p>
          <a:p>
            <a:pPr>
              <a:buFont typeface="Wingdings" panose="05000000000000000000" pitchFamily="2" charset="2"/>
              <a:buChar char="ü"/>
            </a:pPr>
            <a:r>
              <a:rPr lang="en-US" dirty="0"/>
              <a:t>9/11 </a:t>
            </a:r>
            <a:r>
              <a:rPr lang="en-US" dirty="0" smtClean="0"/>
              <a:t>Ceremony</a:t>
            </a:r>
          </a:p>
          <a:p>
            <a:pPr>
              <a:buFont typeface="Wingdings" panose="05000000000000000000" pitchFamily="2" charset="2"/>
              <a:buChar char="ü"/>
            </a:pPr>
            <a:r>
              <a:rPr lang="en-US" dirty="0"/>
              <a:t>Faculty Equity </a:t>
            </a:r>
            <a:r>
              <a:rPr lang="en-US" dirty="0" smtClean="0"/>
              <a:t>Lab – Sept 21</a:t>
            </a:r>
          </a:p>
          <a:p>
            <a:pPr>
              <a:buFont typeface="Wingdings" panose="05000000000000000000" pitchFamily="2" charset="2"/>
              <a:buChar char="ü"/>
            </a:pPr>
            <a:r>
              <a:rPr lang="en-US" dirty="0" smtClean="0"/>
              <a:t>Madera College Groundbreaking – Oct 2</a:t>
            </a:r>
          </a:p>
          <a:p>
            <a:pPr>
              <a:buFont typeface="Wingdings" panose="05000000000000000000" pitchFamily="2" charset="2"/>
              <a:buChar char="ü"/>
            </a:pPr>
            <a:r>
              <a:rPr lang="en-US" dirty="0" smtClean="0"/>
              <a:t>Toasting the Arts – Oct 20 </a:t>
            </a:r>
            <a:endParaRPr lang="en-US" dirty="0"/>
          </a:p>
        </p:txBody>
      </p:sp>
      <p:sp>
        <p:nvSpPr>
          <p:cNvPr id="3" name="Title 2"/>
          <p:cNvSpPr>
            <a:spLocks noGrp="1"/>
          </p:cNvSpPr>
          <p:nvPr>
            <p:ph type="title"/>
          </p:nvPr>
        </p:nvSpPr>
        <p:spPr/>
        <p:txBody>
          <a:bodyPr/>
          <a:lstStyle/>
          <a:p>
            <a:r>
              <a:rPr lang="en-US" dirty="0" smtClean="0"/>
              <a:t>Campus-wide Events</a:t>
            </a:r>
            <a:endParaRPr lang="en-US" dirty="0"/>
          </a:p>
        </p:txBody>
      </p:sp>
    </p:spTree>
    <p:extLst>
      <p:ext uri="{BB962C8B-B14F-4D97-AF65-F5344CB8AC3E}">
        <p14:creationId xmlns:p14="http://schemas.microsoft.com/office/powerpoint/2010/main" val="3913185947"/>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More than 50 years after redlining was outlawed, the legacy of discrimination can still be seen in California’s poorest large city</a:t>
            </a:r>
            <a:r>
              <a:rPr lang="en-US" b="1" dirty="0" smtClean="0"/>
              <a:t>.</a:t>
            </a:r>
          </a:p>
          <a:p>
            <a:pPr marL="0" indent="0" algn="r">
              <a:buNone/>
            </a:pPr>
            <a:endParaRPr lang="en-US" dirty="0" smtClean="0"/>
          </a:p>
          <a:p>
            <a:pPr marL="0" indent="0" algn="r">
              <a:buNone/>
            </a:pPr>
            <a:r>
              <a:rPr lang="en-US" dirty="0" smtClean="0"/>
              <a:t>- By Reis </a:t>
            </a:r>
            <a:r>
              <a:rPr lang="en-US" dirty="0" err="1" smtClean="0"/>
              <a:t>Thebault</a:t>
            </a:r>
            <a:r>
              <a:rPr lang="en-US" dirty="0" smtClean="0"/>
              <a:t>, August 20, 2018</a:t>
            </a:r>
            <a:br>
              <a:rPr lang="en-US" dirty="0" smtClean="0"/>
            </a:br>
            <a:r>
              <a:rPr lang="en-US" sz="2400" dirty="0"/>
              <a:t>(a local politics reporter at the Washington Post)</a:t>
            </a:r>
          </a:p>
          <a:p>
            <a:endParaRPr lang="en-US" dirty="0"/>
          </a:p>
        </p:txBody>
      </p:sp>
      <p:sp>
        <p:nvSpPr>
          <p:cNvPr id="3" name="Title 2"/>
          <p:cNvSpPr>
            <a:spLocks noGrp="1"/>
          </p:cNvSpPr>
          <p:nvPr>
            <p:ph type="title"/>
          </p:nvPr>
        </p:nvSpPr>
        <p:spPr/>
        <p:txBody>
          <a:bodyPr/>
          <a:lstStyle/>
          <a:p>
            <a:r>
              <a:rPr lang="en-US" dirty="0" smtClean="0"/>
              <a:t>The Atlantic: Fresno’s Mason-Dixon Line  </a:t>
            </a:r>
            <a:endParaRPr lang="en-US" dirty="0"/>
          </a:p>
        </p:txBody>
      </p:sp>
    </p:spTree>
    <p:extLst>
      <p:ext uri="{BB962C8B-B14F-4D97-AF65-F5344CB8AC3E}">
        <p14:creationId xmlns:p14="http://schemas.microsoft.com/office/powerpoint/2010/main" val="32919404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title="An old street map of Fresno from 1936 with neighborhoods highlighted and color-code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275" y="160612"/>
            <a:ext cx="4876800" cy="6669314"/>
          </a:xfrm>
          <a:prstGeom prst="rect">
            <a:avLst/>
          </a:prstGeom>
        </p:spPr>
      </p:pic>
      <p:sp>
        <p:nvSpPr>
          <p:cNvPr id="8" name="Rectangle 7"/>
          <p:cNvSpPr/>
          <p:nvPr/>
        </p:nvSpPr>
        <p:spPr>
          <a:xfrm>
            <a:off x="5105400" y="252948"/>
            <a:ext cx="6781800" cy="5262979"/>
          </a:xfrm>
          <a:prstGeom prst="rect">
            <a:avLst/>
          </a:prstGeom>
        </p:spPr>
        <p:txBody>
          <a:bodyPr wrap="square">
            <a:spAutoFit/>
          </a:bodyPr>
          <a:lstStyle/>
          <a:p>
            <a:pPr marL="342900" indent="-342900">
              <a:buFont typeface="Arial" panose="020B0604020202020204" pitchFamily="34" charset="0"/>
              <a:buChar char="•"/>
            </a:pPr>
            <a:r>
              <a:rPr lang="en-US" sz="2400" b="1" dirty="0"/>
              <a:t>In 1936, the Fresno Home Owners' Loan Corporation drew color-coded maps to determine who would get the credit necessary to buy houses.</a:t>
            </a:r>
          </a:p>
          <a:p>
            <a:pPr marL="342900" indent="-342900">
              <a:buFont typeface="Arial" panose="020B0604020202020204" pitchFamily="34" charset="0"/>
              <a:buChar char="•"/>
            </a:pPr>
            <a:r>
              <a:rPr lang="en-US" sz="2400" b="1" dirty="0">
                <a:solidFill>
                  <a:srgbClr val="00B050"/>
                </a:solidFill>
              </a:rPr>
              <a:t>White neighborhoods </a:t>
            </a:r>
            <a:r>
              <a:rPr lang="en-US" sz="2400" b="1" dirty="0"/>
              <a:t>were shaded </a:t>
            </a:r>
            <a:r>
              <a:rPr lang="en-US" sz="2400" b="1" dirty="0">
                <a:solidFill>
                  <a:srgbClr val="00B050"/>
                </a:solidFill>
              </a:rPr>
              <a:t>green</a:t>
            </a:r>
            <a:r>
              <a:rPr lang="en-US" sz="2400" b="1" dirty="0"/>
              <a:t>, and white buyers in these areas were generally </a:t>
            </a:r>
            <a:r>
              <a:rPr lang="en-US" sz="2400" b="1" dirty="0">
                <a:solidFill>
                  <a:srgbClr val="00B050"/>
                </a:solidFill>
              </a:rPr>
              <a:t>approved</a:t>
            </a:r>
            <a:r>
              <a:rPr lang="en-US" sz="2400" b="1" dirty="0">
                <a:solidFill>
                  <a:srgbClr val="FF0000"/>
                </a:solidFill>
              </a:rPr>
              <a:t> </a:t>
            </a:r>
            <a:r>
              <a:rPr lang="en-US" sz="2400" b="1" dirty="0"/>
              <a:t>for loans. </a:t>
            </a:r>
          </a:p>
          <a:p>
            <a:pPr marL="342900" indent="-342900">
              <a:buFont typeface="Arial" panose="020B0604020202020204" pitchFamily="34" charset="0"/>
              <a:buChar char="•"/>
            </a:pPr>
            <a:r>
              <a:rPr lang="en-US" sz="2400" b="1" dirty="0"/>
              <a:t>Neighborhoods with large </a:t>
            </a:r>
            <a:r>
              <a:rPr lang="en-US" sz="2400" b="1" dirty="0">
                <a:solidFill>
                  <a:srgbClr val="FF0000"/>
                </a:solidFill>
              </a:rPr>
              <a:t>minority populations </a:t>
            </a:r>
            <a:r>
              <a:rPr lang="en-US" sz="2400" b="1" dirty="0"/>
              <a:t>were shaded </a:t>
            </a:r>
            <a:r>
              <a:rPr lang="en-US" sz="2400" b="1" dirty="0">
                <a:solidFill>
                  <a:srgbClr val="FF0000"/>
                </a:solidFill>
              </a:rPr>
              <a:t>red</a:t>
            </a:r>
            <a:r>
              <a:rPr lang="en-US" sz="2400" b="1" dirty="0"/>
              <a:t>, </a:t>
            </a:r>
            <a:r>
              <a:rPr lang="en-US" sz="2400" b="1" dirty="0">
                <a:solidFill>
                  <a:srgbClr val="FF0000"/>
                </a:solidFill>
              </a:rPr>
              <a:t>denied</a:t>
            </a:r>
            <a:r>
              <a:rPr lang="en-US" sz="2400" b="1" dirty="0"/>
              <a:t> mortgages, and labeled undesirable</a:t>
            </a:r>
            <a:r>
              <a:rPr lang="en-US" sz="2400" b="1" dirty="0" smtClean="0"/>
              <a:t>.</a:t>
            </a:r>
          </a:p>
          <a:p>
            <a:pPr marL="342900" indent="-342900">
              <a:buFont typeface="Arial" panose="020B0604020202020204" pitchFamily="34" charset="0"/>
              <a:buChar char="•"/>
            </a:pPr>
            <a:r>
              <a:rPr lang="en-US" sz="2400" b="1" dirty="0"/>
              <a:t>The Home Owners' Loan Corporation used this </a:t>
            </a:r>
            <a:r>
              <a:rPr lang="en-US" sz="2400" b="1" dirty="0">
                <a:solidFill>
                  <a:srgbClr val="FF0000"/>
                </a:solidFill>
              </a:rPr>
              <a:t>redlining</a:t>
            </a:r>
            <a:r>
              <a:rPr lang="en-US" sz="2400" b="1" dirty="0"/>
              <a:t> map to preserve </a:t>
            </a:r>
            <a:r>
              <a:rPr lang="en-US" sz="2400" b="1" dirty="0">
                <a:solidFill>
                  <a:srgbClr val="FF0000"/>
                </a:solidFill>
              </a:rPr>
              <a:t>segregation</a:t>
            </a:r>
            <a:r>
              <a:rPr lang="en-US" sz="2400" b="1" dirty="0"/>
              <a:t> in Fresno. </a:t>
            </a:r>
          </a:p>
          <a:p>
            <a:pPr marL="342900" indent="-342900">
              <a:buFont typeface="Arial" panose="020B0604020202020204" pitchFamily="34" charset="0"/>
              <a:buChar char="•"/>
            </a:pPr>
            <a:endParaRPr lang="en-US" sz="2400" b="1" dirty="0"/>
          </a:p>
        </p:txBody>
      </p:sp>
      <p:sp>
        <p:nvSpPr>
          <p:cNvPr id="2" name="Rectangle 1"/>
          <p:cNvSpPr/>
          <p:nvPr/>
        </p:nvSpPr>
        <p:spPr>
          <a:xfrm>
            <a:off x="5008075" y="5715000"/>
            <a:ext cx="6481133" cy="338554"/>
          </a:xfrm>
          <a:prstGeom prst="rect">
            <a:avLst/>
          </a:prstGeom>
        </p:spPr>
        <p:txBody>
          <a:bodyPr wrap="none">
            <a:spAutoFit/>
          </a:bodyPr>
          <a:lstStyle/>
          <a:p>
            <a:r>
              <a:rPr lang="en-US" sz="1600" b="1" dirty="0"/>
              <a:t> </a:t>
            </a:r>
            <a:r>
              <a:rPr lang="en-US" sz="1600" b="1" dirty="0" smtClean="0"/>
              <a:t>Source of Picture: Courtesy </a:t>
            </a:r>
            <a:r>
              <a:rPr lang="en-US" sz="1600" b="1" dirty="0"/>
              <a:t>of T-RACES, University of </a:t>
            </a:r>
            <a:r>
              <a:rPr lang="en-US" sz="1600" b="1" dirty="0" smtClean="0"/>
              <a:t>Maryland</a:t>
            </a:r>
            <a:endParaRPr lang="en-US" sz="1600" dirty="0"/>
          </a:p>
        </p:txBody>
      </p:sp>
    </p:spTree>
    <p:extLst>
      <p:ext uri="{BB962C8B-B14F-4D97-AF65-F5344CB8AC3E}">
        <p14:creationId xmlns:p14="http://schemas.microsoft.com/office/powerpoint/2010/main" val="124560087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fade">
                                      <p:cBhvr>
                                        <p:cTn id="19" dur="1000"/>
                                        <p:tgtEl>
                                          <p:spTgt spid="8">
                                            <p:txEl>
                                              <p:pRg st="1" end="1"/>
                                            </p:txEl>
                                          </p:spTgt>
                                        </p:tgtEl>
                                      </p:cBhvr>
                                    </p:animEffect>
                                    <p:anim calcmode="lin" valueType="num">
                                      <p:cBhvr>
                                        <p:cTn id="20"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fade">
                                      <p:cBhvr>
                                        <p:cTn id="24" dur="1000"/>
                                        <p:tgtEl>
                                          <p:spTgt spid="8">
                                            <p:txEl>
                                              <p:pRg st="2" end="2"/>
                                            </p:txEl>
                                          </p:spTgt>
                                        </p:tgtEl>
                                      </p:cBhvr>
                                    </p:animEffect>
                                    <p:anim calcmode="lin" valueType="num">
                                      <p:cBhvr>
                                        <p:cTn id="2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animEffect transition="in" filter="fade">
                                      <p:cBhvr>
                                        <p:cTn id="29" dur="1000"/>
                                        <p:tgtEl>
                                          <p:spTgt spid="8">
                                            <p:txEl>
                                              <p:pRg st="3" end="3"/>
                                            </p:txEl>
                                          </p:spTgt>
                                        </p:tgtEl>
                                      </p:cBhvr>
                                    </p:animEffect>
                                    <p:anim calcmode="lin" valueType="num">
                                      <p:cBhvr>
                                        <p:cTn id="30"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460375"/>
            <a:ext cx="11277600" cy="1216025"/>
          </a:xfrm>
        </p:spPr>
        <p:txBody>
          <a:bodyPr/>
          <a:lstStyle/>
          <a:p>
            <a:r>
              <a:rPr lang="en-US" sz="3600" dirty="0" smtClean="0"/>
              <a:t>FCC Current Enrollment – Fall 2018 </a:t>
            </a:r>
            <a:br>
              <a:rPr lang="en-US" sz="3600" dirty="0" smtClean="0"/>
            </a:br>
            <a:r>
              <a:rPr lang="en-US" sz="3600" dirty="0" smtClean="0"/>
              <a:t>(as of today)</a:t>
            </a:r>
            <a:endParaRPr lang="en-US" sz="3600" dirty="0"/>
          </a:p>
        </p:txBody>
      </p:sp>
      <p:grpSp>
        <p:nvGrpSpPr>
          <p:cNvPr id="12" name="Group 11" descr="The table measures the Current FTES and how it compares to the college's desired target." title="FCC Enrollment for Fall 2018"/>
          <p:cNvGrpSpPr/>
          <p:nvPr/>
        </p:nvGrpSpPr>
        <p:grpSpPr>
          <a:xfrm>
            <a:off x="1219200" y="1932710"/>
            <a:ext cx="8465342" cy="3782290"/>
            <a:chOff x="1260184" y="1905000"/>
            <a:chExt cx="8465342" cy="3782290"/>
          </a:xfrm>
        </p:grpSpPr>
        <p:sp>
          <p:nvSpPr>
            <p:cNvPr id="4" name="TextBox 3"/>
            <p:cNvSpPr txBox="1"/>
            <p:nvPr/>
          </p:nvSpPr>
          <p:spPr>
            <a:xfrm>
              <a:off x="2895600" y="1905000"/>
              <a:ext cx="2057400" cy="369332"/>
            </a:xfrm>
            <a:prstGeom prst="rect">
              <a:avLst/>
            </a:prstGeom>
            <a:noFill/>
          </p:spPr>
          <p:txBody>
            <a:bodyPr wrap="square" rtlCol="0">
              <a:spAutoFit/>
            </a:bodyPr>
            <a:lstStyle/>
            <a:p>
              <a:r>
                <a:rPr lang="en-US" b="1" dirty="0" smtClean="0"/>
                <a:t>Current FTES</a:t>
              </a:r>
              <a:endParaRPr lang="en-US" b="1" dirty="0"/>
            </a:p>
          </p:txBody>
        </p:sp>
        <p:sp>
          <p:nvSpPr>
            <p:cNvPr id="6" name="TextBox 5"/>
            <p:cNvSpPr txBox="1"/>
            <p:nvPr/>
          </p:nvSpPr>
          <p:spPr>
            <a:xfrm>
              <a:off x="5471601" y="1936357"/>
              <a:ext cx="2057400" cy="369332"/>
            </a:xfrm>
            <a:prstGeom prst="rect">
              <a:avLst/>
            </a:prstGeom>
            <a:noFill/>
          </p:spPr>
          <p:txBody>
            <a:bodyPr wrap="square" rtlCol="0">
              <a:spAutoFit/>
            </a:bodyPr>
            <a:lstStyle/>
            <a:p>
              <a:r>
                <a:rPr lang="en-US" b="1" dirty="0" smtClean="0"/>
                <a:t>Target</a:t>
              </a:r>
              <a:endParaRPr lang="en-US" b="1" dirty="0"/>
            </a:p>
          </p:txBody>
        </p:sp>
        <p:sp>
          <p:nvSpPr>
            <p:cNvPr id="11" name="TextBox 10"/>
            <p:cNvSpPr txBox="1"/>
            <p:nvPr/>
          </p:nvSpPr>
          <p:spPr>
            <a:xfrm>
              <a:off x="7668126" y="1931620"/>
              <a:ext cx="2057400" cy="369332"/>
            </a:xfrm>
            <a:prstGeom prst="rect">
              <a:avLst/>
            </a:prstGeom>
            <a:noFill/>
          </p:spPr>
          <p:txBody>
            <a:bodyPr wrap="square" rtlCol="0">
              <a:spAutoFit/>
            </a:bodyPr>
            <a:lstStyle/>
            <a:p>
              <a:pPr algn="ctr"/>
              <a:r>
                <a:rPr lang="en-US" b="1" dirty="0" smtClean="0"/>
                <a:t>% of Target</a:t>
              </a:r>
              <a:endParaRPr lang="en-US" b="1" dirty="0"/>
            </a:p>
          </p:txBody>
        </p:sp>
        <p:pic>
          <p:nvPicPr>
            <p:cNvPr id="1027" name="Picture 3" descr="The table shows how FCC and the other community colleges measure up to their desired numbers for FTES this year" title="FCC Current Enroll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0184" y="2258290"/>
              <a:ext cx="8465342"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9" name="Oval 8" descr="A red circle around a figure, highlighting that FCC is currently at 103.2% for their targeted goal&#10;" title="Oval"/>
          <p:cNvSpPr/>
          <p:nvPr/>
        </p:nvSpPr>
        <p:spPr bwMode="auto">
          <a:xfrm>
            <a:off x="8382000" y="3391263"/>
            <a:ext cx="914400" cy="509337"/>
          </a:xfrm>
          <a:prstGeom prst="ellipse">
            <a:avLst/>
          </a:prstGeom>
          <a:noFill/>
          <a:ln w="3175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13483322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14400"/>
            <a:ext cx="11201400" cy="4495800"/>
          </a:xfrm>
        </p:spPr>
        <p:txBody>
          <a:bodyPr/>
          <a:lstStyle/>
          <a:p>
            <a:r>
              <a:rPr lang="en-US" sz="2400" b="1" dirty="0" smtClean="0"/>
              <a:t>Segregation is older than the city itself, dating to its post-Gold Rush-ear founding.</a:t>
            </a:r>
          </a:p>
          <a:p>
            <a:r>
              <a:rPr lang="en-US" sz="2400" b="1" dirty="0"/>
              <a:t>S</a:t>
            </a:r>
            <a:r>
              <a:rPr lang="en-US" sz="2400" b="1" dirty="0" smtClean="0"/>
              <a:t>egregation </a:t>
            </a:r>
            <a:r>
              <a:rPr lang="en-US" sz="2400" b="1" dirty="0"/>
              <a:t>that began with Chinese immigrants evolved over time to target Hispanic and, most explicitly and acutely, black residents.</a:t>
            </a:r>
            <a:endParaRPr lang="en-US" sz="2400" b="1" dirty="0" smtClean="0"/>
          </a:p>
          <a:p>
            <a:r>
              <a:rPr lang="en-US" sz="2400" b="1" dirty="0" smtClean="0"/>
              <a:t>In the 1800s</a:t>
            </a:r>
            <a:r>
              <a:rPr lang="en-US" sz="2400" b="1" dirty="0"/>
              <a:t>, Fresno </a:t>
            </a:r>
            <a:r>
              <a:rPr lang="en-US" sz="2400" b="1" dirty="0" smtClean="0"/>
              <a:t>developed </a:t>
            </a:r>
            <a:r>
              <a:rPr lang="en-US" sz="2400" b="1" dirty="0"/>
              <a:t>around a railroad station. </a:t>
            </a:r>
          </a:p>
          <a:p>
            <a:r>
              <a:rPr lang="en-US" sz="2400" b="1" dirty="0"/>
              <a:t>The poorest residents, and residents who were not white, were forced to live, literally, on the other side of the tracks</a:t>
            </a:r>
            <a:r>
              <a:rPr lang="en-US" sz="2400" b="1" dirty="0" smtClean="0"/>
              <a:t>.</a:t>
            </a:r>
          </a:p>
          <a:p>
            <a:r>
              <a:rPr lang="en-US" sz="2400" b="1" dirty="0"/>
              <a:t>At an 1873 town meeting, Fresno’s white residents agreed not to rent, sell or lease any land east of the railroad tracks, where they and their families lived, to Chinese immigrants—many of whom built the very tracks that cut them off from the rest of Fresno</a:t>
            </a:r>
            <a:r>
              <a:rPr lang="en-US" sz="2400" dirty="0"/>
              <a:t>.</a:t>
            </a:r>
            <a:endParaRPr lang="en-US" sz="2400" b="1" dirty="0"/>
          </a:p>
        </p:txBody>
      </p:sp>
      <p:sp>
        <p:nvSpPr>
          <p:cNvPr id="3" name="Title 2"/>
          <p:cNvSpPr>
            <a:spLocks noGrp="1"/>
          </p:cNvSpPr>
          <p:nvPr>
            <p:ph type="title"/>
          </p:nvPr>
        </p:nvSpPr>
        <p:spPr>
          <a:xfrm>
            <a:off x="1066800" y="5281"/>
            <a:ext cx="10134600" cy="762000"/>
          </a:xfrm>
        </p:spPr>
        <p:txBody>
          <a:bodyPr/>
          <a:lstStyle/>
          <a:p>
            <a:r>
              <a:rPr lang="en-US" sz="3200" dirty="0" smtClean="0"/>
              <a:t>History of Fresno Segregation</a:t>
            </a:r>
            <a:endParaRPr lang="en-US" sz="3200" dirty="0"/>
          </a:p>
        </p:txBody>
      </p:sp>
    </p:spTree>
    <p:extLst>
      <p:ext uri="{BB962C8B-B14F-4D97-AF65-F5344CB8AC3E}">
        <p14:creationId xmlns:p14="http://schemas.microsoft.com/office/powerpoint/2010/main" val="274273342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219200"/>
            <a:ext cx="10668000" cy="4648200"/>
          </a:xfrm>
        </p:spPr>
        <p:txBody>
          <a:bodyPr/>
          <a:lstStyle/>
          <a:p>
            <a:r>
              <a:rPr lang="en-US" sz="2400" b="1" dirty="0"/>
              <a:t>Over the next 25 years, the city grew quickly and attracted Mexican, Japanese, Armenian, and Italian immigrants, who were also forced to live in southwest Fresno.</a:t>
            </a:r>
            <a:endParaRPr lang="en-US" sz="2400" b="1" dirty="0" smtClean="0"/>
          </a:p>
          <a:p>
            <a:r>
              <a:rPr lang="en-US" sz="2400" b="1" dirty="0" smtClean="0"/>
              <a:t>In </a:t>
            </a:r>
            <a:r>
              <a:rPr lang="en-US" sz="2400" b="1" dirty="0"/>
              <a:t>1918, Fresno’s first-ever general plan formalized existing residential segregation by reserving the southern quadrants of the city for polluting, foul-smelling industrial businesses, and affordable housing. </a:t>
            </a:r>
            <a:endParaRPr lang="en-US" sz="2400" b="1" dirty="0" smtClean="0"/>
          </a:p>
          <a:p>
            <a:r>
              <a:rPr lang="en-US" sz="2400" b="1" dirty="0"/>
              <a:t>The zoning rules established a pattern that persists today: Fresno’s poorest and most vulnerable residents were consigned to the same neighborhoods as the city’s dirtiest factories.</a:t>
            </a:r>
          </a:p>
        </p:txBody>
      </p:sp>
      <p:sp>
        <p:nvSpPr>
          <p:cNvPr id="3" name="Title 2"/>
          <p:cNvSpPr>
            <a:spLocks noGrp="1"/>
          </p:cNvSpPr>
          <p:nvPr>
            <p:ph type="title"/>
          </p:nvPr>
        </p:nvSpPr>
        <p:spPr>
          <a:xfrm>
            <a:off x="1066800" y="304801"/>
            <a:ext cx="10134600" cy="762000"/>
          </a:xfrm>
        </p:spPr>
        <p:txBody>
          <a:bodyPr/>
          <a:lstStyle/>
          <a:p>
            <a:r>
              <a:rPr lang="en-US" sz="3200" dirty="0" smtClean="0"/>
              <a:t>History of Fresno Segregation</a:t>
            </a:r>
            <a:endParaRPr lang="en-US" sz="3200" dirty="0"/>
          </a:p>
        </p:txBody>
      </p:sp>
    </p:spTree>
    <p:extLst>
      <p:ext uri="{BB962C8B-B14F-4D97-AF65-F5344CB8AC3E}">
        <p14:creationId xmlns:p14="http://schemas.microsoft.com/office/powerpoint/2010/main" val="289468840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11125200" cy="4724399"/>
          </a:xfrm>
        </p:spPr>
        <p:txBody>
          <a:bodyPr/>
          <a:lstStyle/>
          <a:p>
            <a:r>
              <a:rPr lang="en-US" sz="2400" b="1" dirty="0"/>
              <a:t>These policies, and the redlining that cemented them, made it virtually impossible for black Americans, who came to Fresno in greater numbers after World War II, to move in anywhere but the city’s southwest. </a:t>
            </a:r>
            <a:endParaRPr lang="en-US" sz="2400" b="1" dirty="0" smtClean="0"/>
          </a:p>
          <a:p>
            <a:r>
              <a:rPr lang="en-US" sz="2400" b="1" dirty="0" smtClean="0"/>
              <a:t>By </a:t>
            </a:r>
            <a:r>
              <a:rPr lang="en-US" sz="2400" b="1" dirty="0"/>
              <a:t>the 1950s, nearly 100 percent of black </a:t>
            </a:r>
            <a:r>
              <a:rPr lang="en-US" sz="2400" b="1" dirty="0" err="1"/>
              <a:t>Fresnans</a:t>
            </a:r>
            <a:r>
              <a:rPr lang="en-US" sz="2400" b="1" dirty="0"/>
              <a:t> lived on the west side. </a:t>
            </a:r>
            <a:endParaRPr lang="en-US" sz="2400" b="1" dirty="0" smtClean="0"/>
          </a:p>
          <a:p>
            <a:r>
              <a:rPr lang="en-US" sz="2400" b="1" dirty="0" smtClean="0"/>
              <a:t>The </a:t>
            </a:r>
            <a:r>
              <a:rPr lang="en-US" sz="2400" b="1" dirty="0"/>
              <a:t>construction of Highway 99 in the 1950s - created another physical barrier between the west side and the rest of Fresno. </a:t>
            </a:r>
          </a:p>
          <a:p>
            <a:r>
              <a:rPr lang="en-US" sz="2400" b="1" dirty="0"/>
              <a:t>It was referred as “Fresno’s Berlin Wall</a:t>
            </a:r>
            <a:r>
              <a:rPr lang="en-US" sz="2400" b="1" dirty="0" smtClean="0"/>
              <a:t>” by a member of the Fresno County Board of Supervisors.</a:t>
            </a:r>
            <a:endParaRPr lang="en-US" sz="2400" b="1" dirty="0"/>
          </a:p>
        </p:txBody>
      </p:sp>
      <p:sp>
        <p:nvSpPr>
          <p:cNvPr id="3" name="Title 2"/>
          <p:cNvSpPr>
            <a:spLocks noGrp="1"/>
          </p:cNvSpPr>
          <p:nvPr>
            <p:ph type="title"/>
          </p:nvPr>
        </p:nvSpPr>
        <p:spPr>
          <a:xfrm>
            <a:off x="1143000" y="304801"/>
            <a:ext cx="9601200" cy="762000"/>
          </a:xfrm>
        </p:spPr>
        <p:txBody>
          <a:bodyPr/>
          <a:lstStyle/>
          <a:p>
            <a:r>
              <a:rPr lang="en-US" sz="3200" dirty="0"/>
              <a:t>History of Fresno Segregation</a:t>
            </a:r>
          </a:p>
        </p:txBody>
      </p:sp>
    </p:spTree>
    <p:extLst>
      <p:ext uri="{BB962C8B-B14F-4D97-AF65-F5344CB8AC3E}">
        <p14:creationId xmlns:p14="http://schemas.microsoft.com/office/powerpoint/2010/main" val="20764330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225628"/>
            <a:ext cx="10515600" cy="4413172"/>
          </a:xfrm>
        </p:spPr>
        <p:txBody>
          <a:bodyPr/>
          <a:lstStyle/>
          <a:p>
            <a:r>
              <a:rPr lang="en-US" sz="2400" b="1" dirty="0"/>
              <a:t>The city’s schools were as divided as its neighborhoods</a:t>
            </a:r>
            <a:r>
              <a:rPr lang="en-US" sz="2400" b="1" dirty="0" smtClean="0"/>
              <a:t>.</a:t>
            </a:r>
          </a:p>
          <a:p>
            <a:r>
              <a:rPr lang="en-US" sz="2400" b="1" dirty="0" smtClean="0"/>
              <a:t>Edison High School had a population that was 99.6% minority students. </a:t>
            </a:r>
          </a:p>
          <a:p>
            <a:r>
              <a:rPr lang="en-US" sz="2400" b="1" dirty="0" smtClean="0"/>
              <a:t>School </a:t>
            </a:r>
            <a:r>
              <a:rPr lang="en-US" sz="2400" b="1" dirty="0"/>
              <a:t>administrators were assigning black and Hispanic students to “mentally retarded classes</a:t>
            </a:r>
            <a:r>
              <a:rPr lang="en-US" sz="2400" b="1" dirty="0" smtClean="0"/>
              <a:t>.”</a:t>
            </a:r>
            <a:endParaRPr lang="en-US" sz="2400" b="1" dirty="0"/>
          </a:p>
          <a:p>
            <a:r>
              <a:rPr lang="en-US" sz="2400" b="1" dirty="0" smtClean="0"/>
              <a:t>In 1973, Fresno Unified School District was cited in violation of </a:t>
            </a:r>
            <a:r>
              <a:rPr lang="en-US" sz="2400" b="1" dirty="0"/>
              <a:t>C</a:t>
            </a:r>
            <a:r>
              <a:rPr lang="en-US" sz="2400" b="1" dirty="0" smtClean="0"/>
              <a:t>ivil Rights Act for heavily segregated schools.</a:t>
            </a:r>
          </a:p>
        </p:txBody>
      </p:sp>
      <p:sp>
        <p:nvSpPr>
          <p:cNvPr id="3" name="Title 2"/>
          <p:cNvSpPr>
            <a:spLocks noGrp="1"/>
          </p:cNvSpPr>
          <p:nvPr>
            <p:ph type="title"/>
          </p:nvPr>
        </p:nvSpPr>
        <p:spPr>
          <a:xfrm>
            <a:off x="1371600" y="228600"/>
            <a:ext cx="8001000" cy="762000"/>
          </a:xfrm>
        </p:spPr>
        <p:txBody>
          <a:bodyPr/>
          <a:lstStyle/>
          <a:p>
            <a:r>
              <a:rPr lang="en-US" sz="3600" dirty="0"/>
              <a:t>History of Fresno Segregation</a:t>
            </a:r>
          </a:p>
        </p:txBody>
      </p:sp>
    </p:spTree>
    <p:extLst>
      <p:ext uri="{BB962C8B-B14F-4D97-AF65-F5344CB8AC3E}">
        <p14:creationId xmlns:p14="http://schemas.microsoft.com/office/powerpoint/2010/main" val="325160608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225628"/>
            <a:ext cx="10515600" cy="4413172"/>
          </a:xfrm>
        </p:spPr>
        <p:txBody>
          <a:bodyPr/>
          <a:lstStyle/>
          <a:p>
            <a:r>
              <a:rPr lang="en-US" sz="2400" b="1" dirty="0"/>
              <a:t>In the decades that followed, city plans and zoning ordinances kept the southwest isolated. Fresno’s leaders concentrated the city’s wealth and development farther north, catering to its affluent white neighborhoods.</a:t>
            </a:r>
          </a:p>
          <a:p>
            <a:r>
              <a:rPr lang="en-US" sz="2400" b="1" dirty="0" smtClean="0"/>
              <a:t>Today </a:t>
            </a:r>
            <a:r>
              <a:rPr lang="en-US" sz="2400" b="1" dirty="0"/>
              <a:t>Shaw Avenue has replaced the railroad tracks as the city’s dividing line: White and wealthy above it, poor, black, and Hispanic below. </a:t>
            </a:r>
          </a:p>
          <a:p>
            <a:r>
              <a:rPr lang="en-US" sz="2400" b="1" dirty="0"/>
              <a:t>A 1970s-era city planning document actually refers to the street as Fresno's Mason-Dixon Line.</a:t>
            </a:r>
          </a:p>
        </p:txBody>
      </p:sp>
      <p:sp>
        <p:nvSpPr>
          <p:cNvPr id="3" name="Title 2"/>
          <p:cNvSpPr>
            <a:spLocks noGrp="1"/>
          </p:cNvSpPr>
          <p:nvPr>
            <p:ph type="title"/>
          </p:nvPr>
        </p:nvSpPr>
        <p:spPr>
          <a:xfrm>
            <a:off x="990600" y="228600"/>
            <a:ext cx="8001000" cy="762000"/>
          </a:xfrm>
        </p:spPr>
        <p:txBody>
          <a:bodyPr/>
          <a:lstStyle/>
          <a:p>
            <a:r>
              <a:rPr lang="en-US" sz="3600" dirty="0"/>
              <a:t>History of Fresno Segregation</a:t>
            </a:r>
          </a:p>
        </p:txBody>
      </p:sp>
    </p:spTree>
    <p:extLst>
      <p:ext uri="{BB962C8B-B14F-4D97-AF65-F5344CB8AC3E}">
        <p14:creationId xmlns:p14="http://schemas.microsoft.com/office/powerpoint/2010/main" val="38236538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1371600"/>
            <a:ext cx="9677400" cy="4495800"/>
          </a:xfrm>
        </p:spPr>
        <p:txBody>
          <a:bodyPr/>
          <a:lstStyle/>
          <a:p>
            <a:r>
              <a:rPr lang="en-US" sz="2400" b="1" dirty="0"/>
              <a:t>Fresno is now the largest city in California’s Central Valley, the lifeblood of California, whose fertile fields feed the country. But in the majority-minority city of half a million, those riches are not equally divided. </a:t>
            </a:r>
          </a:p>
          <a:p>
            <a:r>
              <a:rPr lang="en-US" sz="2400" b="1" dirty="0"/>
              <a:t>Eighty years later, the gulf between white, black, and brown residents remains embedded in the city’s geography.</a:t>
            </a:r>
          </a:p>
          <a:p>
            <a:r>
              <a:rPr lang="en-US" sz="2400" b="1" dirty="0"/>
              <a:t>Life expectancy: </a:t>
            </a:r>
            <a:br>
              <a:rPr lang="en-US" sz="2400" b="1" dirty="0"/>
            </a:br>
            <a:r>
              <a:rPr lang="en-US" sz="2400" b="1" dirty="0"/>
              <a:t>North Fresno – 90 years</a:t>
            </a:r>
            <a:br>
              <a:rPr lang="en-US" sz="2400" b="1" dirty="0"/>
            </a:br>
            <a:r>
              <a:rPr lang="en-US" sz="2400" b="1" dirty="0"/>
              <a:t>South and southwest – 20 years less.</a:t>
            </a:r>
          </a:p>
        </p:txBody>
      </p:sp>
      <p:sp>
        <p:nvSpPr>
          <p:cNvPr id="3" name="Title 2"/>
          <p:cNvSpPr>
            <a:spLocks noGrp="1"/>
          </p:cNvSpPr>
          <p:nvPr>
            <p:ph type="title"/>
          </p:nvPr>
        </p:nvSpPr>
        <p:spPr>
          <a:xfrm>
            <a:off x="1219200" y="228600"/>
            <a:ext cx="8001000" cy="990600"/>
          </a:xfrm>
        </p:spPr>
        <p:txBody>
          <a:bodyPr/>
          <a:lstStyle/>
          <a:p>
            <a:r>
              <a:rPr lang="en-US" dirty="0"/>
              <a:t>Fresno’s Mason-Dixon Line</a:t>
            </a:r>
          </a:p>
        </p:txBody>
      </p:sp>
    </p:spTree>
    <p:extLst>
      <p:ext uri="{BB962C8B-B14F-4D97-AF65-F5344CB8AC3E}">
        <p14:creationId xmlns:p14="http://schemas.microsoft.com/office/powerpoint/2010/main" val="36606231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524000"/>
            <a:ext cx="8915400" cy="4343400"/>
          </a:xfrm>
        </p:spPr>
        <p:txBody>
          <a:bodyPr/>
          <a:lstStyle/>
          <a:p>
            <a:r>
              <a:rPr lang="en-US" sz="3200" b="1" dirty="0"/>
              <a:t>There’s more concentrated poverty in south and southwest of Fresno than nearly anywhere else in America.</a:t>
            </a:r>
          </a:p>
        </p:txBody>
      </p:sp>
      <p:sp>
        <p:nvSpPr>
          <p:cNvPr id="3" name="Title 2"/>
          <p:cNvSpPr>
            <a:spLocks noGrp="1"/>
          </p:cNvSpPr>
          <p:nvPr>
            <p:ph type="title"/>
          </p:nvPr>
        </p:nvSpPr>
        <p:spPr>
          <a:xfrm>
            <a:off x="1981200" y="304800"/>
            <a:ext cx="8001000" cy="990600"/>
          </a:xfrm>
        </p:spPr>
        <p:txBody>
          <a:bodyPr/>
          <a:lstStyle/>
          <a:p>
            <a:r>
              <a:rPr lang="en-US" dirty="0"/>
              <a:t>Fresno’s Mason-Dixon Line</a:t>
            </a:r>
          </a:p>
        </p:txBody>
      </p:sp>
    </p:spTree>
    <p:extLst>
      <p:ext uri="{BB962C8B-B14F-4D97-AF65-F5344CB8AC3E}">
        <p14:creationId xmlns:p14="http://schemas.microsoft.com/office/powerpoint/2010/main" val="4364648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b="1" dirty="0"/>
              <a:t>“Once you have a group of people segregated into a place you can take resources from that place. It creates a monster of social inequality that falls along racial lines, then it recreates itself. The boundaries are put in place and it automates itself from there.”</a:t>
            </a:r>
            <a:r>
              <a:rPr lang="en-US" sz="2400" b="1" dirty="0"/>
              <a:t> </a:t>
            </a:r>
          </a:p>
          <a:p>
            <a:pPr marL="0" indent="0">
              <a:buNone/>
            </a:pPr>
            <a:r>
              <a:rPr lang="en-US" sz="2400" dirty="0"/>
              <a:t>- Amber Crowell, a Fresno State sociologist </a:t>
            </a:r>
          </a:p>
        </p:txBody>
      </p:sp>
      <p:sp>
        <p:nvSpPr>
          <p:cNvPr id="3" name="Title 2"/>
          <p:cNvSpPr>
            <a:spLocks noGrp="1"/>
          </p:cNvSpPr>
          <p:nvPr>
            <p:ph type="title"/>
          </p:nvPr>
        </p:nvSpPr>
        <p:spPr/>
        <p:txBody>
          <a:bodyPr/>
          <a:lstStyle/>
          <a:p>
            <a:r>
              <a:rPr lang="en-US" dirty="0"/>
              <a:t>Fresno’s Mason-Dixon Line</a:t>
            </a:r>
          </a:p>
        </p:txBody>
      </p:sp>
    </p:spTree>
    <p:extLst>
      <p:ext uri="{BB962C8B-B14F-4D97-AF65-F5344CB8AC3E}">
        <p14:creationId xmlns:p14="http://schemas.microsoft.com/office/powerpoint/2010/main" val="38636675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b="1" dirty="0"/>
              <a:t>“We’ve done a very good job at sectioning off the poor. We do that better than almost any other place in the country. And it’s not by accident.” </a:t>
            </a:r>
          </a:p>
          <a:p>
            <a:pPr marL="0" indent="0">
              <a:buNone/>
            </a:pPr>
            <a:r>
              <a:rPr lang="en-US" sz="2800" b="1" dirty="0"/>
              <a:t>	</a:t>
            </a:r>
            <a:endParaRPr lang="en-US" sz="2800" b="1" dirty="0" smtClean="0"/>
          </a:p>
          <a:p>
            <a:pPr marL="0" indent="0">
              <a:buNone/>
            </a:pPr>
            <a:r>
              <a:rPr lang="en-US" sz="2400" dirty="0" smtClean="0"/>
              <a:t>- </a:t>
            </a:r>
            <a:r>
              <a:rPr lang="en-US" sz="2400" dirty="0"/>
              <a:t>Matthew </a:t>
            </a:r>
            <a:r>
              <a:rPr lang="en-US" sz="2400" dirty="0" err="1"/>
              <a:t>Jendian</a:t>
            </a:r>
            <a:r>
              <a:rPr lang="en-US" sz="2400" dirty="0"/>
              <a:t>, chair of Fresno </a:t>
            </a:r>
            <a:r>
              <a:rPr lang="en-US" sz="2400" dirty="0" smtClean="0"/>
              <a:t>State’s sociology </a:t>
            </a:r>
            <a:r>
              <a:rPr lang="en-US" sz="2400" dirty="0"/>
              <a:t>department. </a:t>
            </a:r>
          </a:p>
        </p:txBody>
      </p:sp>
      <p:sp>
        <p:nvSpPr>
          <p:cNvPr id="3" name="Title 2"/>
          <p:cNvSpPr>
            <a:spLocks noGrp="1"/>
          </p:cNvSpPr>
          <p:nvPr>
            <p:ph type="title"/>
          </p:nvPr>
        </p:nvSpPr>
        <p:spPr/>
        <p:txBody>
          <a:bodyPr/>
          <a:lstStyle/>
          <a:p>
            <a:r>
              <a:rPr lang="en-US" dirty="0"/>
              <a:t>Fresno’s Mason-Dixon Line</a:t>
            </a:r>
          </a:p>
        </p:txBody>
      </p:sp>
    </p:spTree>
    <p:extLst>
      <p:ext uri="{BB962C8B-B14F-4D97-AF65-F5344CB8AC3E}">
        <p14:creationId xmlns:p14="http://schemas.microsoft.com/office/powerpoint/2010/main" val="4310732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63000" y="685800"/>
            <a:ext cx="3505200" cy="2514600"/>
          </a:xfrm>
        </p:spPr>
        <p:txBody>
          <a:bodyPr/>
          <a:lstStyle/>
          <a:p>
            <a:pPr algn="ctr"/>
            <a:r>
              <a:rPr lang="en-US" sz="2800" b="1" dirty="0" smtClean="0"/>
              <a:t>FCC designated smoking areas on campus</a:t>
            </a:r>
            <a:br>
              <a:rPr lang="en-US" sz="2800" b="1" dirty="0" smtClean="0"/>
            </a:br>
            <a:r>
              <a:rPr lang="en-US" sz="2800" b="1" dirty="0" smtClean="0"/>
              <a:t>effective 1/1/2015</a:t>
            </a:r>
            <a:endParaRPr lang="en-US" sz="2800" b="1" dirty="0"/>
          </a:p>
        </p:txBody>
      </p:sp>
      <p:pic>
        <p:nvPicPr>
          <p:cNvPr id="2050" name="Picture 2" descr="A campus map that highlights the newly designated smoking areas in green" title="Designated Smoking Area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67" y="0"/>
            <a:ext cx="9003567" cy="6829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93809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10972800" cy="4495800"/>
          </a:xfrm>
        </p:spPr>
        <p:txBody>
          <a:bodyPr/>
          <a:lstStyle/>
          <a:p>
            <a:r>
              <a:rPr lang="en-US" sz="2600" b="1" dirty="0" smtClean="0"/>
              <a:t>New laws-Smoking </a:t>
            </a:r>
            <a:r>
              <a:rPr lang="en-US" sz="2600" b="1" dirty="0"/>
              <a:t>and the use of electronic cigarettes would be banned on campuses of the California State University and California Community Colleges systems beginning in 2018 under legislation </a:t>
            </a:r>
            <a:r>
              <a:rPr lang="en-US" sz="2600" b="1" dirty="0" smtClean="0"/>
              <a:t>approved </a:t>
            </a:r>
            <a:r>
              <a:rPr lang="en-US" sz="2600" b="1" dirty="0"/>
              <a:t>by the state Assembly</a:t>
            </a:r>
            <a:r>
              <a:rPr lang="en-US" sz="2600" b="1" dirty="0" smtClean="0"/>
              <a:t>.</a:t>
            </a:r>
          </a:p>
          <a:p>
            <a:r>
              <a:rPr lang="en-US" sz="2600" b="1" dirty="0" smtClean="0"/>
              <a:t>In May 2018, the Board of Governors approved a resolution to make all 114 community colleges 100% smoke and tobacco-free. </a:t>
            </a:r>
          </a:p>
          <a:p>
            <a:r>
              <a:rPr lang="en-US" sz="2600" b="1" dirty="0" smtClean="0"/>
              <a:t>Currently 100% smoke-free campuses: all UC/CSU.  37% of 2-year colleges.</a:t>
            </a:r>
          </a:p>
        </p:txBody>
      </p:sp>
      <p:sp>
        <p:nvSpPr>
          <p:cNvPr id="3" name="Title 2"/>
          <p:cNvSpPr>
            <a:spLocks noGrp="1"/>
          </p:cNvSpPr>
          <p:nvPr>
            <p:ph type="title"/>
          </p:nvPr>
        </p:nvSpPr>
        <p:spPr>
          <a:xfrm>
            <a:off x="766233" y="-76200"/>
            <a:ext cx="10668000" cy="1216025"/>
          </a:xfrm>
        </p:spPr>
        <p:txBody>
          <a:bodyPr/>
          <a:lstStyle/>
          <a:p>
            <a:r>
              <a:rPr lang="en-US" dirty="0" smtClean="0"/>
              <a:t>Changes coming…</a:t>
            </a:r>
            <a:endParaRPr lang="en-US" dirty="0"/>
          </a:p>
        </p:txBody>
      </p:sp>
    </p:spTree>
    <p:extLst>
      <p:ext uri="{BB962C8B-B14F-4D97-AF65-F5344CB8AC3E}">
        <p14:creationId xmlns:p14="http://schemas.microsoft.com/office/powerpoint/2010/main" val="6707260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b="1" dirty="0"/>
              <a:t>QFE Goals to Improve Core 9 Results:</a:t>
            </a:r>
          </a:p>
          <a:p>
            <a:r>
              <a:rPr lang="en-US" sz="2400" b="1" dirty="0"/>
              <a:t>Goal 1: Engage the College in dialogue about Core 9 Indicators and possible evidence-based solutions to improve results.</a:t>
            </a:r>
          </a:p>
          <a:p>
            <a:r>
              <a:rPr lang="en-US" sz="2400" b="1" dirty="0"/>
              <a:t>Goal 2: Select specific, evidence- based solutions that support achievement of Core 9 Indicators</a:t>
            </a:r>
          </a:p>
          <a:p>
            <a:r>
              <a:rPr lang="en-US" sz="2400" b="1" dirty="0"/>
              <a:t>Goal 3: Create a Core 9 Achievement plan to implement identified solutions</a:t>
            </a:r>
          </a:p>
        </p:txBody>
      </p:sp>
      <p:sp>
        <p:nvSpPr>
          <p:cNvPr id="3" name="Title 2"/>
          <p:cNvSpPr>
            <a:spLocks noGrp="1"/>
          </p:cNvSpPr>
          <p:nvPr>
            <p:ph type="title"/>
          </p:nvPr>
        </p:nvSpPr>
        <p:spPr/>
        <p:txBody>
          <a:bodyPr/>
          <a:lstStyle/>
          <a:p>
            <a:r>
              <a:rPr lang="en-US" sz="3200" b="1" dirty="0"/>
              <a:t>Institutional Set Standards Core 9</a:t>
            </a:r>
          </a:p>
        </p:txBody>
      </p:sp>
    </p:spTree>
    <p:extLst>
      <p:ext uri="{BB962C8B-B14F-4D97-AF65-F5344CB8AC3E}">
        <p14:creationId xmlns:p14="http://schemas.microsoft.com/office/powerpoint/2010/main" val="10352061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b="1" dirty="0"/>
              <a:t>SPC, Institutional Research and Effectiveness (IRE) Committee and Student Equity, and Success (SES) committee will collaborate to develop opportunities for data driven conversations and communication</a:t>
            </a:r>
          </a:p>
          <a:p>
            <a:r>
              <a:rPr lang="en-US" sz="2400" b="1" dirty="0"/>
              <a:t>Develop and conduct a constituency-based survey to determine support for possible evidence-based </a:t>
            </a:r>
            <a:r>
              <a:rPr lang="en-US" sz="2400" b="1" dirty="0" smtClean="0"/>
              <a:t>solutions</a:t>
            </a:r>
          </a:p>
          <a:p>
            <a:r>
              <a:rPr lang="en-US" sz="2400" b="1" dirty="0"/>
              <a:t>SES will examine data, plans, initiatives, surveys, including IRE recommendations, to select specific evidence based solutions that are broadly supported by constituent groups</a:t>
            </a:r>
          </a:p>
          <a:p>
            <a:endParaRPr lang="en-US" sz="2400" b="1" dirty="0"/>
          </a:p>
        </p:txBody>
      </p:sp>
      <p:sp>
        <p:nvSpPr>
          <p:cNvPr id="3" name="Title 2"/>
          <p:cNvSpPr>
            <a:spLocks noGrp="1"/>
          </p:cNvSpPr>
          <p:nvPr>
            <p:ph type="title"/>
          </p:nvPr>
        </p:nvSpPr>
        <p:spPr/>
        <p:txBody>
          <a:bodyPr/>
          <a:lstStyle/>
          <a:p>
            <a:r>
              <a:rPr lang="en-US" sz="3200" b="1" dirty="0"/>
              <a:t>Strategies to Improve Core 9</a:t>
            </a:r>
          </a:p>
        </p:txBody>
      </p:sp>
    </p:spTree>
    <p:extLst>
      <p:ext uri="{BB962C8B-B14F-4D97-AF65-F5344CB8AC3E}">
        <p14:creationId xmlns:p14="http://schemas.microsoft.com/office/powerpoint/2010/main" val="240591624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b="1" dirty="0" smtClean="0"/>
              <a:t>Develop </a:t>
            </a:r>
            <a:r>
              <a:rPr lang="en-US" sz="2400" b="1" dirty="0"/>
              <a:t>multiple avenues for communication of Core 9 solutions</a:t>
            </a:r>
          </a:p>
          <a:p>
            <a:r>
              <a:rPr lang="en-US" sz="2400" b="1" dirty="0"/>
              <a:t>Create professional development opportunities, including Flex Day activities, that support implementation of </a:t>
            </a:r>
            <a:r>
              <a:rPr lang="en-US" sz="2400" b="1" dirty="0" smtClean="0"/>
              <a:t>solutions</a:t>
            </a:r>
          </a:p>
          <a:p>
            <a:pPr lvl="0"/>
            <a:r>
              <a:rPr lang="en-US" sz="2400" b="1" dirty="0"/>
              <a:t>Create a plan that clearly identifies broad constituent supported solutions, outcomes, resources, responsibilities, and assessment</a:t>
            </a:r>
          </a:p>
          <a:p>
            <a:pPr lvl="0"/>
            <a:r>
              <a:rPr lang="en-US" sz="2400" b="1" dirty="0"/>
              <a:t>Implement plan and assess results</a:t>
            </a:r>
          </a:p>
          <a:p>
            <a:endParaRPr lang="en-US" sz="2400" b="1" dirty="0"/>
          </a:p>
        </p:txBody>
      </p:sp>
      <p:sp>
        <p:nvSpPr>
          <p:cNvPr id="3" name="Title 2"/>
          <p:cNvSpPr>
            <a:spLocks noGrp="1"/>
          </p:cNvSpPr>
          <p:nvPr>
            <p:ph type="title"/>
          </p:nvPr>
        </p:nvSpPr>
        <p:spPr/>
        <p:txBody>
          <a:bodyPr/>
          <a:lstStyle/>
          <a:p>
            <a:r>
              <a:rPr lang="en-US" sz="3200" b="1" dirty="0"/>
              <a:t>Strategies to Improve Core 9</a:t>
            </a:r>
          </a:p>
        </p:txBody>
      </p:sp>
    </p:spTree>
    <p:extLst>
      <p:ext uri="{BB962C8B-B14F-4D97-AF65-F5344CB8AC3E}">
        <p14:creationId xmlns:p14="http://schemas.microsoft.com/office/powerpoint/2010/main" val="20990248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7 of 9 measures have new data available.</a:t>
            </a:r>
          </a:p>
          <a:p>
            <a:r>
              <a:rPr lang="en-US" b="1" dirty="0" smtClean="0"/>
              <a:t>4 measures exceeded the targets.</a:t>
            </a:r>
          </a:p>
          <a:p>
            <a:r>
              <a:rPr lang="en-US" b="1" dirty="0"/>
              <a:t>5</a:t>
            </a:r>
            <a:r>
              <a:rPr lang="en-US" b="1" dirty="0" smtClean="0"/>
              <a:t> measures were improved in 2017-18. One measure unchanged.</a:t>
            </a:r>
          </a:p>
          <a:p>
            <a:endParaRPr lang="en-US" b="1" dirty="0"/>
          </a:p>
        </p:txBody>
      </p:sp>
      <p:sp>
        <p:nvSpPr>
          <p:cNvPr id="3" name="Title 2"/>
          <p:cNvSpPr>
            <a:spLocks noGrp="1"/>
          </p:cNvSpPr>
          <p:nvPr>
            <p:ph type="title"/>
          </p:nvPr>
        </p:nvSpPr>
        <p:spPr/>
        <p:txBody>
          <a:bodyPr/>
          <a:lstStyle/>
          <a:p>
            <a:r>
              <a:rPr lang="en-US" sz="3600" b="1" dirty="0"/>
              <a:t>Progress of Achieving Core 9</a:t>
            </a:r>
          </a:p>
        </p:txBody>
      </p:sp>
    </p:spTree>
    <p:extLst>
      <p:ext uri="{BB962C8B-B14F-4D97-AF65-F5344CB8AC3E}">
        <p14:creationId xmlns:p14="http://schemas.microsoft.com/office/powerpoint/2010/main" val="41352375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title="Fresno City College Watermark"/>
          <p:cNvPicPr>
            <a:picLocks noChangeAspect="1"/>
          </p:cNvPicPr>
          <p:nvPr/>
        </p:nvPicPr>
        <p:blipFill>
          <a:blip r:embed="rId3">
            <a:lum bright="70000" contrast="-70000"/>
          </a:blip>
          <a:stretch>
            <a:fillRect/>
          </a:stretch>
        </p:blipFill>
        <p:spPr>
          <a:xfrm>
            <a:off x="1875880" y="609600"/>
            <a:ext cx="8858250" cy="447675"/>
          </a:xfrm>
          <a:prstGeom prst="rect">
            <a:avLst/>
          </a:prstGeom>
        </p:spPr>
      </p:pic>
      <p:sp>
        <p:nvSpPr>
          <p:cNvPr id="20" name="Rectangle 19" title="text box"/>
          <p:cNvSpPr/>
          <p:nvPr/>
        </p:nvSpPr>
        <p:spPr bwMode="auto">
          <a:xfrm>
            <a:off x="209005" y="5791200"/>
            <a:ext cx="11678195" cy="838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Verdana" pitchFamily="34" charset="0"/>
            </a:endParaRPr>
          </a:p>
        </p:txBody>
      </p:sp>
      <p:sp>
        <p:nvSpPr>
          <p:cNvPr id="6" name="TextBox 5"/>
          <p:cNvSpPr txBox="1"/>
          <p:nvPr/>
        </p:nvSpPr>
        <p:spPr>
          <a:xfrm>
            <a:off x="209006" y="169817"/>
            <a:ext cx="5812060"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#1: Course Retention Rate</a:t>
            </a:r>
            <a:endParaRPr lang="en-US" sz="2400" b="1" dirty="0">
              <a:solidFill>
                <a:schemeClr val="bg1"/>
              </a:solidFill>
              <a:latin typeface="Times New Roman" panose="02020603050405020304" pitchFamily="18" charset="0"/>
              <a:cs typeface="Times New Roman" panose="02020603050405020304" pitchFamily="18" charset="0"/>
            </a:endParaRPr>
          </a:p>
        </p:txBody>
      </p:sp>
      <p:cxnSp>
        <p:nvCxnSpPr>
          <p:cNvPr id="37" name="Straight Connector 36" title="vertical dashed line"/>
          <p:cNvCxnSpPr/>
          <p:nvPr/>
        </p:nvCxnSpPr>
        <p:spPr>
          <a:xfrm>
            <a:off x="6111670" y="631482"/>
            <a:ext cx="18592" cy="6159248"/>
          </a:xfrm>
          <a:prstGeom prst="line">
            <a:avLst/>
          </a:prstGeom>
          <a:ln w="38100">
            <a:solidFill>
              <a:srgbClr val="FEC6C6"/>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248399" y="169816"/>
            <a:ext cx="5784527" cy="461665"/>
          </a:xfrm>
          <a:prstGeom prst="rect">
            <a:avLst/>
          </a:prstGeom>
          <a:solidFill>
            <a:srgbClr val="FF0000"/>
          </a:solidFill>
        </p:spPr>
        <p:txBody>
          <a:bodyPr wrap="square" rtlCol="0">
            <a:spAutoFit/>
          </a:bodyPr>
          <a:lstStyle/>
          <a:p>
            <a:r>
              <a:rPr lang="en-US" sz="2400" b="1" dirty="0" smtClean="0">
                <a:solidFill>
                  <a:schemeClr val="bg1"/>
                </a:solidFill>
                <a:latin typeface="Times New Roman" panose="02020603050405020304" pitchFamily="18" charset="0"/>
                <a:cs typeface="Times New Roman" panose="02020603050405020304" pitchFamily="18" charset="0"/>
              </a:rPr>
              <a:t>Core Measure #2: Course Success Rate</a:t>
            </a:r>
            <a:endParaRPr lang="en-US" sz="2400" b="1" dirty="0">
              <a:solidFill>
                <a:schemeClr val="bg1"/>
              </a:solidFill>
              <a:latin typeface="Times New Roman" panose="02020603050405020304" pitchFamily="18" charset="0"/>
              <a:cs typeface="Times New Roman" panose="02020603050405020304" pitchFamily="18" charset="0"/>
            </a:endParaRPr>
          </a:p>
        </p:txBody>
      </p:sp>
      <p:grpSp>
        <p:nvGrpSpPr>
          <p:cNvPr id="5" name="Group 4" title="Course success growth increased by +0.3%"/>
          <p:cNvGrpSpPr/>
          <p:nvPr/>
        </p:nvGrpSpPr>
        <p:grpSpPr>
          <a:xfrm>
            <a:off x="6305005" y="1459961"/>
            <a:ext cx="6002530" cy="4331239"/>
            <a:chOff x="6305005" y="1459961"/>
            <a:chExt cx="6002530" cy="4331239"/>
          </a:xfrm>
        </p:grpSpPr>
        <p:pic>
          <p:nvPicPr>
            <p:cNvPr id="27" name="Picture 26" title="Meter showing increase in Course Growth"/>
            <p:cNvPicPr>
              <a:picLocks noChangeAspect="1"/>
            </p:cNvPicPr>
            <p:nvPr/>
          </p:nvPicPr>
          <p:blipFill>
            <a:blip r:embed="rId4"/>
            <a:stretch>
              <a:fillRect/>
            </a:stretch>
          </p:blipFill>
          <p:spPr>
            <a:xfrm>
              <a:off x="6305005" y="1676400"/>
              <a:ext cx="5562600" cy="4114800"/>
            </a:xfrm>
            <a:prstGeom prst="rect">
              <a:avLst/>
            </a:prstGeom>
          </p:spPr>
        </p:pic>
        <p:sp>
          <p:nvSpPr>
            <p:cNvPr id="38" name="TextBox 37"/>
            <p:cNvSpPr txBox="1"/>
            <p:nvPr/>
          </p:nvSpPr>
          <p:spPr>
            <a:xfrm>
              <a:off x="9030787" y="1459961"/>
              <a:ext cx="3161213" cy="369332"/>
            </a:xfrm>
            <a:prstGeom prst="rect">
              <a:avLst/>
            </a:prstGeom>
            <a:noFill/>
          </p:spPr>
          <p:txBody>
            <a:bodyPr wrap="square" rtlCol="0">
              <a:spAutoFit/>
            </a:bodyPr>
            <a:lstStyle/>
            <a:p>
              <a:pPr algn="ctr"/>
              <a:r>
                <a:rPr lang="en-US" dirty="0" smtClean="0"/>
                <a:t>2017-18: </a:t>
              </a:r>
              <a:r>
                <a:rPr lang="en-US" b="1" dirty="0" smtClean="0"/>
                <a:t>69.2%</a:t>
              </a:r>
              <a:endParaRPr lang="en-US" b="1" dirty="0" smtClean="0">
                <a:solidFill>
                  <a:srgbClr val="00B050"/>
                </a:solidFill>
              </a:endParaRPr>
            </a:p>
          </p:txBody>
        </p:sp>
        <p:sp>
          <p:nvSpPr>
            <p:cNvPr id="39" name="TextBox 38"/>
            <p:cNvSpPr txBox="1"/>
            <p:nvPr/>
          </p:nvSpPr>
          <p:spPr>
            <a:xfrm>
              <a:off x="6338834" y="3908385"/>
              <a:ext cx="1161722" cy="584775"/>
            </a:xfrm>
            <a:prstGeom prst="rect">
              <a:avLst/>
            </a:prstGeom>
            <a:noFill/>
          </p:spPr>
          <p:txBody>
            <a:bodyPr wrap="square" rtlCol="0">
              <a:spAutoFit/>
            </a:bodyPr>
            <a:lstStyle/>
            <a:p>
              <a:pPr algn="ctr"/>
              <a:r>
                <a:rPr lang="en-US" sz="1600" dirty="0" smtClean="0"/>
                <a:t>Baseline: </a:t>
              </a:r>
              <a:r>
                <a:rPr lang="en-US" sz="1600" b="1" dirty="0" smtClean="0"/>
                <a:t>65.3%</a:t>
              </a:r>
              <a:endParaRPr lang="en-US" sz="1600" b="1" dirty="0"/>
            </a:p>
          </p:txBody>
        </p:sp>
        <p:sp>
          <p:nvSpPr>
            <p:cNvPr id="40" name="TextBox 39"/>
            <p:cNvSpPr txBox="1"/>
            <p:nvPr/>
          </p:nvSpPr>
          <p:spPr>
            <a:xfrm>
              <a:off x="10945368" y="3886200"/>
              <a:ext cx="1036173" cy="584775"/>
            </a:xfrm>
            <a:prstGeom prst="rect">
              <a:avLst/>
            </a:prstGeom>
            <a:noFill/>
          </p:spPr>
          <p:txBody>
            <a:bodyPr wrap="square" rtlCol="0">
              <a:spAutoFit/>
            </a:bodyPr>
            <a:lstStyle/>
            <a:p>
              <a:pPr algn="ctr"/>
              <a:r>
                <a:rPr lang="en-US" sz="1600" dirty="0" smtClean="0"/>
                <a:t>Target</a:t>
              </a:r>
              <a:r>
                <a:rPr lang="en-US" sz="1600" dirty="0"/>
                <a:t>: </a:t>
              </a:r>
              <a:r>
                <a:rPr lang="en-US" sz="1600" b="1" dirty="0" smtClean="0"/>
                <a:t>71.0%</a:t>
              </a:r>
              <a:endParaRPr lang="en-US" sz="1600" b="1" dirty="0"/>
            </a:p>
          </p:txBody>
        </p:sp>
        <p:sp>
          <p:nvSpPr>
            <p:cNvPr id="41" name="TextBox 40"/>
            <p:cNvSpPr txBox="1"/>
            <p:nvPr/>
          </p:nvSpPr>
          <p:spPr>
            <a:xfrm>
              <a:off x="9734152" y="1737852"/>
              <a:ext cx="2573383" cy="369332"/>
            </a:xfrm>
            <a:prstGeom prst="rect">
              <a:avLst/>
            </a:prstGeom>
            <a:noFill/>
          </p:spPr>
          <p:txBody>
            <a:bodyPr wrap="square" rtlCol="0">
              <a:spAutoFit/>
            </a:bodyPr>
            <a:lstStyle/>
            <a:p>
              <a:pPr algn="ctr"/>
              <a:r>
                <a:rPr lang="en-US" b="1" dirty="0" smtClean="0">
                  <a:solidFill>
                    <a:srgbClr val="00B050"/>
                  </a:solidFill>
                </a:rPr>
                <a:t>+</a:t>
              </a:r>
              <a:r>
                <a:rPr lang="en-US" b="1" dirty="0">
                  <a:solidFill>
                    <a:srgbClr val="00B050"/>
                  </a:solidFill>
                </a:rPr>
                <a:t>0.3</a:t>
              </a:r>
              <a:r>
                <a:rPr lang="en-US" b="1" dirty="0" smtClean="0">
                  <a:solidFill>
                    <a:srgbClr val="00B050"/>
                  </a:solidFill>
                </a:rPr>
                <a:t>% over last year</a:t>
              </a:r>
              <a:endParaRPr lang="en-US" b="1" dirty="0">
                <a:solidFill>
                  <a:srgbClr val="00B050"/>
                </a:solidFill>
              </a:endParaRPr>
            </a:p>
          </p:txBody>
        </p:sp>
      </p:grpSp>
      <p:grpSp>
        <p:nvGrpSpPr>
          <p:cNvPr id="4" name="Group 3" title="No change in MET Target this year"/>
          <p:cNvGrpSpPr/>
          <p:nvPr/>
        </p:nvGrpSpPr>
        <p:grpSpPr>
          <a:xfrm>
            <a:off x="491543" y="751616"/>
            <a:ext cx="5529523" cy="4734784"/>
            <a:chOff x="491543" y="751616"/>
            <a:chExt cx="5529523" cy="4734784"/>
          </a:xfrm>
        </p:grpSpPr>
        <p:pic>
          <p:nvPicPr>
            <p:cNvPr id="24" name="Picture 23" title="Meter showing no change in MET Target, it has stayed at 91.0%"/>
            <p:cNvPicPr>
              <a:picLocks noChangeAspect="1"/>
            </p:cNvPicPr>
            <p:nvPr/>
          </p:nvPicPr>
          <p:blipFill>
            <a:blip r:embed="rId5"/>
            <a:stretch>
              <a:fillRect/>
            </a:stretch>
          </p:blipFill>
          <p:spPr>
            <a:xfrm>
              <a:off x="550488" y="1676400"/>
              <a:ext cx="5219700" cy="3810000"/>
            </a:xfrm>
            <a:prstGeom prst="rect">
              <a:avLst/>
            </a:prstGeom>
          </p:spPr>
        </p:pic>
        <p:sp>
          <p:nvSpPr>
            <p:cNvPr id="29" name="TextBox 28"/>
            <p:cNvSpPr txBox="1"/>
            <p:nvPr/>
          </p:nvSpPr>
          <p:spPr>
            <a:xfrm>
              <a:off x="2974388" y="751616"/>
              <a:ext cx="2690949" cy="369332"/>
            </a:xfrm>
            <a:prstGeom prst="rect">
              <a:avLst/>
            </a:prstGeom>
            <a:noFill/>
          </p:spPr>
          <p:txBody>
            <a:bodyPr wrap="square" rtlCol="0">
              <a:spAutoFit/>
            </a:bodyPr>
            <a:lstStyle/>
            <a:p>
              <a:pPr algn="ctr"/>
              <a:r>
                <a:rPr lang="en-US" dirty="0" smtClean="0"/>
                <a:t>2017-18: </a:t>
              </a:r>
              <a:r>
                <a:rPr lang="en-US" b="1" dirty="0" smtClean="0"/>
                <a:t>91.0%</a:t>
              </a:r>
            </a:p>
          </p:txBody>
        </p:sp>
        <p:sp>
          <p:nvSpPr>
            <p:cNvPr id="32" name="TextBox 31"/>
            <p:cNvSpPr txBox="1"/>
            <p:nvPr/>
          </p:nvSpPr>
          <p:spPr>
            <a:xfrm>
              <a:off x="5181600" y="3886200"/>
              <a:ext cx="839466" cy="584775"/>
            </a:xfrm>
            <a:prstGeom prst="rect">
              <a:avLst/>
            </a:prstGeom>
            <a:noFill/>
          </p:spPr>
          <p:txBody>
            <a:bodyPr wrap="square" rtlCol="0">
              <a:spAutoFit/>
            </a:bodyPr>
            <a:lstStyle/>
            <a:p>
              <a:pPr algn="ctr"/>
              <a:r>
                <a:rPr lang="en-US" sz="1600" dirty="0" smtClean="0"/>
                <a:t>Target</a:t>
              </a:r>
              <a:r>
                <a:rPr lang="en-US" sz="1600" dirty="0"/>
                <a:t>: </a:t>
              </a:r>
              <a:r>
                <a:rPr lang="en-US" sz="1600" b="1" dirty="0"/>
                <a:t>91.0</a:t>
              </a:r>
              <a:r>
                <a:rPr lang="en-US" sz="1600" b="1" dirty="0" smtClean="0"/>
                <a:t>%</a:t>
              </a:r>
              <a:endParaRPr lang="en-US" sz="1600" b="1" dirty="0"/>
            </a:p>
          </p:txBody>
        </p:sp>
        <p:sp>
          <p:nvSpPr>
            <p:cNvPr id="35" name="TextBox 34"/>
            <p:cNvSpPr txBox="1"/>
            <p:nvPr/>
          </p:nvSpPr>
          <p:spPr>
            <a:xfrm>
              <a:off x="3395940" y="1105400"/>
              <a:ext cx="1933303" cy="369332"/>
            </a:xfrm>
            <a:prstGeom prst="rect">
              <a:avLst/>
            </a:prstGeom>
            <a:noFill/>
          </p:spPr>
          <p:txBody>
            <a:bodyPr wrap="square" rtlCol="0">
              <a:spAutoFit/>
            </a:bodyPr>
            <a:lstStyle/>
            <a:p>
              <a:r>
                <a:rPr lang="en-US" b="1" dirty="0" smtClean="0">
                  <a:solidFill>
                    <a:srgbClr val="00B050"/>
                  </a:solidFill>
                  <a:effectLst>
                    <a:outerShdw blurRad="38100" dist="38100" dir="2700000" algn="tl">
                      <a:srgbClr val="000000">
                        <a:alpha val="43137"/>
                      </a:srgbClr>
                    </a:outerShdw>
                  </a:effectLst>
                </a:rPr>
                <a:t>MET TARGET</a:t>
              </a:r>
            </a:p>
          </p:txBody>
        </p:sp>
        <p:sp>
          <p:nvSpPr>
            <p:cNvPr id="36" name="TextBox 35"/>
            <p:cNvSpPr txBox="1"/>
            <p:nvPr/>
          </p:nvSpPr>
          <p:spPr>
            <a:xfrm>
              <a:off x="2859475" y="1388971"/>
              <a:ext cx="3006232" cy="369332"/>
            </a:xfrm>
            <a:prstGeom prst="rect">
              <a:avLst/>
            </a:prstGeom>
            <a:noFill/>
          </p:spPr>
          <p:txBody>
            <a:bodyPr wrap="square" rtlCol="0">
              <a:spAutoFit/>
            </a:bodyPr>
            <a:lstStyle/>
            <a:p>
              <a:pPr algn="ctr"/>
              <a:r>
                <a:rPr lang="en-US" b="1" dirty="0" smtClean="0">
                  <a:solidFill>
                    <a:srgbClr val="00B050"/>
                  </a:solidFill>
                </a:rPr>
                <a:t>No change over last year</a:t>
              </a:r>
              <a:endParaRPr lang="en-US" b="1" dirty="0">
                <a:solidFill>
                  <a:srgbClr val="00B050"/>
                </a:solidFill>
              </a:endParaRPr>
            </a:p>
          </p:txBody>
        </p:sp>
        <p:sp>
          <p:nvSpPr>
            <p:cNvPr id="42" name="TextBox 41"/>
            <p:cNvSpPr txBox="1"/>
            <p:nvPr/>
          </p:nvSpPr>
          <p:spPr>
            <a:xfrm>
              <a:off x="491543" y="3910314"/>
              <a:ext cx="1161722" cy="584775"/>
            </a:xfrm>
            <a:prstGeom prst="rect">
              <a:avLst/>
            </a:prstGeom>
            <a:noFill/>
          </p:spPr>
          <p:txBody>
            <a:bodyPr wrap="square" rtlCol="0">
              <a:spAutoFit/>
            </a:bodyPr>
            <a:lstStyle/>
            <a:p>
              <a:pPr algn="ctr"/>
              <a:r>
                <a:rPr lang="en-US" sz="1600" dirty="0" smtClean="0"/>
                <a:t>Baseline: </a:t>
              </a:r>
              <a:r>
                <a:rPr lang="en-US" sz="1600" b="1" dirty="0" smtClean="0"/>
                <a:t>88.6%</a:t>
              </a:r>
              <a:endParaRPr lang="en-US" sz="1600" b="1" dirty="0"/>
            </a:p>
          </p:txBody>
        </p:sp>
      </p:grpSp>
      <p:sp>
        <p:nvSpPr>
          <p:cNvPr id="43" name="TextBox 42"/>
          <p:cNvSpPr txBox="1"/>
          <p:nvPr/>
        </p:nvSpPr>
        <p:spPr>
          <a:xfrm>
            <a:off x="0" y="5867400"/>
            <a:ext cx="6111670" cy="923330"/>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The percentage of students retained out of the total enrolled (percent of A, B, C, D, F, P, NP, or I. Only excludes W’s). Fall Term.</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44" name="TextBox 43"/>
          <p:cNvSpPr txBox="1"/>
          <p:nvPr/>
        </p:nvSpPr>
        <p:spPr>
          <a:xfrm>
            <a:off x="6130262" y="6096000"/>
            <a:ext cx="6061738" cy="646331"/>
          </a:xfrm>
          <a:prstGeom prst="rect">
            <a:avLst/>
          </a:prstGeom>
          <a:noFill/>
        </p:spPr>
        <p:txBody>
          <a:bodyPr wrap="square" rtlCol="0">
            <a:spAutoFit/>
          </a:bodyPr>
          <a:lstStyle/>
          <a:p>
            <a:r>
              <a:rPr lang="en-US" b="1" dirty="0" smtClean="0">
                <a:solidFill>
                  <a:schemeClr val="bg1">
                    <a:lumMod val="50000"/>
                  </a:schemeClr>
                </a:solidFill>
                <a:latin typeface="Times New Roman" panose="02020603050405020304" pitchFamily="18" charset="0"/>
                <a:cs typeface="Times New Roman" panose="02020603050405020304" pitchFamily="18" charset="0"/>
              </a:rPr>
              <a:t>Note: </a:t>
            </a:r>
            <a:r>
              <a:rPr lang="en-US" dirty="0" smtClean="0">
                <a:solidFill>
                  <a:schemeClr val="bg1">
                    <a:lumMod val="50000"/>
                  </a:schemeClr>
                </a:solidFill>
                <a:latin typeface="Times New Roman" panose="02020603050405020304" pitchFamily="18" charset="0"/>
                <a:cs typeface="Times New Roman" panose="02020603050405020304" pitchFamily="18" charset="0"/>
              </a:rPr>
              <a:t>The percentage of students successful (with a grade of A, B, C, P) in courses out of the total enrolled. Fall Term.</a:t>
            </a:r>
            <a:endParaRPr lang="en-US" dirty="0">
              <a:solidFill>
                <a:schemeClr val="bg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7308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POLLINGCYCLE" val="2"/>
  <p:tag name="INCLUDEPPT" val="True"/>
  <p:tag name="REALTIMEBACKUPPATH" val="(None)"/>
  <p:tag name="FIBDISPLAYRESULTS" val="True"/>
  <p:tag name="PRRESPONSE3" val="8"/>
  <p:tag name="PRRESPONSE8" val="3"/>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INCLUDESESSION" val="True"/>
  <p:tag name="EXPANDSHOWBAR" val="True"/>
  <p:tag name="WASPOLLED" val="1A4CA2EA68F342E491DE66E4F9454F43"/>
  <p:tag name="TPVERSION" val="5"/>
  <p:tag name="TPFULLVERSION" val="5.1.1.3052"/>
  <p:tag name="PPTVERSION" val="12"/>
  <p:tag name="TPOS" val="2"/>
</p:tagLst>
</file>

<file path=ppt/theme/theme1.xml><?xml version="1.0" encoding="utf-8"?>
<a:theme xmlns:a="http://schemas.openxmlformats.org/drawingml/2006/main" name="FCC design template">
  <a:themeElements>
    <a:clrScheme name="FCC design templat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FCC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FCC design templat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FCC design templat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FCC design templat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FCC design templat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FCC design templat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CC design templat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FCC design templat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FCC design templat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FCC design templat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21735</TotalTime>
  <Words>1839</Words>
  <Application>Microsoft Office PowerPoint</Application>
  <PresentationFormat>Widescreen</PresentationFormat>
  <Paragraphs>188</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Times New Roman</vt:lpstr>
      <vt:lpstr>Verdana</vt:lpstr>
      <vt:lpstr>Wingdings</vt:lpstr>
      <vt:lpstr>ヒラギノ角ゴ Pro W3</vt:lpstr>
      <vt:lpstr>FCC design template</vt:lpstr>
      <vt:lpstr>An Open Forum  with Dr. Goldsmith</vt:lpstr>
      <vt:lpstr>FCC Current Enrollment – Fall 2018  (as of today)</vt:lpstr>
      <vt:lpstr>FCC designated smoking areas on campus effective 1/1/2015</vt:lpstr>
      <vt:lpstr>Changes coming…</vt:lpstr>
      <vt:lpstr>Institutional Set Standards Core 9</vt:lpstr>
      <vt:lpstr>Strategies to Improve Core 9</vt:lpstr>
      <vt:lpstr>Strategies to Improve Core 9</vt:lpstr>
      <vt:lpstr>Progress of Achieving Core 9</vt:lpstr>
      <vt:lpstr>PowerPoint Presentation</vt:lpstr>
      <vt:lpstr>PowerPoint Presentation</vt:lpstr>
      <vt:lpstr>PowerPoint Presentation</vt:lpstr>
      <vt:lpstr>PowerPoint Presentation</vt:lpstr>
      <vt:lpstr>PowerPoint Presentation</vt:lpstr>
      <vt:lpstr>PowerPoint Presentation</vt:lpstr>
      <vt:lpstr>Important Science Planning Events</vt:lpstr>
      <vt:lpstr>Important West Fresno Planning Events</vt:lpstr>
      <vt:lpstr>Campus-wide Events</vt:lpstr>
      <vt:lpstr>The Atlantic: Fresno’s Mason-Dixon Line  </vt:lpstr>
      <vt:lpstr>PowerPoint Presentation</vt:lpstr>
      <vt:lpstr>History of Fresno Segregation</vt:lpstr>
      <vt:lpstr>History of Fresno Segregation</vt:lpstr>
      <vt:lpstr>History of Fresno Segregation</vt:lpstr>
      <vt:lpstr>History of Fresno Segregation</vt:lpstr>
      <vt:lpstr>History of Fresno Segregation</vt:lpstr>
      <vt:lpstr>Fresno’s Mason-Dixon Line</vt:lpstr>
      <vt:lpstr>Fresno’s Mason-Dixon Line</vt:lpstr>
      <vt:lpstr>Fresno’s Mason-Dixon Line</vt:lpstr>
      <vt:lpstr>Fresno’s Mason-Dixon 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CENTER COMMUNITY COLLEGE DISTTRICT</dc:title>
  <dc:creator>dc005</dc:creator>
  <cp:lastModifiedBy>Clayton Alexander</cp:lastModifiedBy>
  <cp:revision>1081</cp:revision>
  <cp:lastPrinted>2018-08-22T22:10:24Z</cp:lastPrinted>
  <dcterms:created xsi:type="dcterms:W3CDTF">2011-07-12T20:03:47Z</dcterms:created>
  <dcterms:modified xsi:type="dcterms:W3CDTF">2018-08-30T21:38:18Z</dcterms:modified>
</cp:coreProperties>
</file>